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8_31E9BE5D.xml" ContentType="application/vnd.ms-powerpoint.comments+xml"/>
  <Override PartName="/ppt/notesSlides/notesSlide5.xml" ContentType="application/vnd.openxmlformats-officedocument.presentationml.notesSlide+xml"/>
  <Override PartName="/ppt/comments/modernComment_10C_FDEA17AC.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20"/>
  </p:notesMasterIdLst>
  <p:handoutMasterIdLst>
    <p:handoutMasterId r:id="rId21"/>
  </p:handoutMasterIdLst>
  <p:sldIdLst>
    <p:sldId id="289" r:id="rId5"/>
    <p:sldId id="288" r:id="rId6"/>
    <p:sldId id="276" r:id="rId7"/>
    <p:sldId id="264" r:id="rId8"/>
    <p:sldId id="268" r:id="rId9"/>
    <p:sldId id="296" r:id="rId10"/>
    <p:sldId id="297" r:id="rId11"/>
    <p:sldId id="283" r:id="rId12"/>
    <p:sldId id="294" r:id="rId13"/>
    <p:sldId id="290" r:id="rId14"/>
    <p:sldId id="263" r:id="rId15"/>
    <p:sldId id="266" r:id="rId16"/>
    <p:sldId id="265" r:id="rId17"/>
    <p:sldId id="298" r:id="rId18"/>
    <p:sldId id="2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BEB43694-2856-24F2-5CB0-D5950C55A985}" name="Dhanasekar, Barath Kumar" initials="DK" userId="S::bxd220033@utdallas.edu::15a9d0e4-7c86-4428-83c4-66ee6f4098a8" providerId="AD"/>
  <p188:author id="{E55119D9-AC8B-872C-553A-DC193E521D7D}" name="Venkatesan, Nitisha Sree" initials="VS" userId="S::nxv220065@utdallas.edu::2692a1d3-dd85-44f7-86a5-f516f3a2e91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0CC1E2-1256-26E0-71B9-F821850724E1}" v="37" dt="2024-11-22T05:30:41.185"/>
    <p1510:client id="{3B62C26B-2B8A-E90E-14C2-F7E7107CBBAC}" v="12" dt="2024-11-22T03:54:08.868"/>
    <p1510:client id="{3E885606-E554-D8EB-1692-7244FA85650C}" v="622" dt="2024-11-22T16:55:15.654"/>
    <p1510:client id="{69FC808E-6F28-4581-C5D8-910A47FF85FC}" v="14" dt="2024-11-20T23:57:56.428"/>
    <p1510:client id="{7C942D80-BDA6-5741-83A3-E8C7DA87BF04}" v="191" dt="2024-11-21T03:33:03.321"/>
    <p1510:client id="{896476EC-2871-2B6C-6730-72EEE9DA925B}" v="32" dt="2024-11-21T00:48:37.977"/>
    <p1510:client id="{8C6A042B-AD58-D431-83BD-EB9612AD76F2}" v="7" dt="2024-11-22T03:29:28.336"/>
    <p1510:client id="{8CD978A9-291C-7CCD-6F35-500534C4815C}" v="43" dt="2024-11-22T05:12:00.483"/>
    <p1510:client id="{C9639DF1-BD7F-0FCD-3C70-DEE729962D63}" v="1" dt="2024-11-21T17:33:45.983"/>
    <p1510:client id="{DA5FADB4-5443-F20F-E6BE-67D35974C64D}" v="90" dt="2024-11-21T23:44:35.328"/>
    <p1510:client id="{E68387BB-875E-469D-A01A-85FC2D7F87BB}" v="16" dt="2024-11-22T18:57:54.376"/>
    <p1510:client id="{EB408E26-2331-AB20-6589-9481653F0052}" v="3" dt="2024-11-22T18:19:28.870"/>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comments/modernComment_108_31E9BE5D.xml><?xml version="1.0" encoding="utf-8"?>
<p188:cmLst xmlns:a="http://schemas.openxmlformats.org/drawingml/2006/main" xmlns:r="http://schemas.openxmlformats.org/officeDocument/2006/relationships" xmlns:p188="http://schemas.microsoft.com/office/powerpoint/2018/8/main">
  <p188:cm id="{CDECBBEC-5E13-4F54-B06C-2714A59F3C2F}" authorId="{BEB43694-2856-24F2-5CB0-D5950C55A985}" status="resolved" created="2024-11-21T00:43:47.466" complete="100000">
    <pc:sldMkLst xmlns:pc="http://schemas.microsoft.com/office/powerpoint/2013/main/command">
      <pc:docMk/>
      <pc:sldMk cId="837402205" sldId="264"/>
    </pc:sldMkLst>
    <p188:txBody>
      <a:bodyPr/>
      <a:lstStyle/>
      <a:p>
        <a:r>
          <a:rPr lang="en-US"/>
          <a:t>common slide regarding what we have worked</a:t>
        </a:r>
      </a:p>
    </p188:txBody>
  </p188:cm>
</p188:cmLst>
</file>

<file path=ppt/comments/modernComment_10C_FDEA17AC.xml><?xml version="1.0" encoding="utf-8"?>
<p188:cmLst xmlns:a="http://schemas.openxmlformats.org/drawingml/2006/main" xmlns:r="http://schemas.openxmlformats.org/officeDocument/2006/relationships" xmlns:p188="http://schemas.microsoft.com/office/powerpoint/2018/8/main">
  <p188:cm id="{DF81119E-38C1-4EEE-A994-30C194C78E17}" authorId="{BEB43694-2856-24F2-5CB0-D5950C55A985}" status="resolved" created="2024-11-21T00:41:09.460" complete="100000">
    <pc:sldMkLst xmlns:pc="http://schemas.microsoft.com/office/powerpoint/2013/main/command">
      <pc:docMk/>
      <pc:sldMk cId="4259977132" sldId="268"/>
    </pc:sldMkLst>
    <p188:txBody>
      <a:bodyPr/>
      <a:lstStyle/>
      <a:p>
        <a:r>
          <a:rPr lang="en-US"/>
          <a:t>[@., Alaparthi Charan Sai] can you work on this</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E00D043F-9F55-48BF-974C-73DBBC86DCC6}"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A610C4BB-888D-452D-BE2D-5680923191EC}">
      <dgm:prSet/>
      <dgm:spPr/>
      <dgm:t>
        <a:bodyPr/>
        <a:lstStyle/>
        <a:p>
          <a:pPr>
            <a:lnSpc>
              <a:spcPct val="100000"/>
            </a:lnSpc>
            <a:defRPr cap="all"/>
          </a:pPr>
          <a:r>
            <a:rPr lang="en-US"/>
            <a:t>Rising air travel demand is fueling growth in cities beyond the Sunbelt.</a:t>
          </a:r>
        </a:p>
      </dgm:t>
    </dgm:pt>
    <dgm:pt modelId="{8CA6459F-099D-4044-888B-D45551490FBA}" type="parTrans" cxnId="{1F51CD47-2377-4064-8711-6FE72E2AAF24}">
      <dgm:prSet/>
      <dgm:spPr/>
      <dgm:t>
        <a:bodyPr/>
        <a:lstStyle/>
        <a:p>
          <a:endParaRPr lang="en-US"/>
        </a:p>
      </dgm:t>
    </dgm:pt>
    <dgm:pt modelId="{AC129BE5-7296-4BBE-B11B-8482BA9EFA06}" type="sibTrans" cxnId="{1F51CD47-2377-4064-8711-6FE72E2AAF24}">
      <dgm:prSet/>
      <dgm:spPr/>
      <dgm:t>
        <a:bodyPr/>
        <a:lstStyle/>
        <a:p>
          <a:endParaRPr lang="en-US"/>
        </a:p>
      </dgm:t>
    </dgm:pt>
    <dgm:pt modelId="{FFA8B8C4-EFC6-45D9-A70C-C46F200B4871}">
      <dgm:prSet/>
      <dgm:spPr/>
      <dgm:t>
        <a:bodyPr/>
        <a:lstStyle/>
        <a:p>
          <a:pPr>
            <a:lnSpc>
              <a:spcPct val="100000"/>
            </a:lnSpc>
            <a:defRPr cap="all"/>
          </a:pPr>
          <a:r>
            <a:rPr lang="en-US"/>
            <a:t>Emerging hubs like Denver, Chicago, and Seattle are investing in major transportation infrastructure.</a:t>
          </a:r>
        </a:p>
      </dgm:t>
    </dgm:pt>
    <dgm:pt modelId="{D7DC6C5B-57A1-4D2A-ABB0-25B421882BA4}" type="parTrans" cxnId="{6ED27AC2-842C-4B93-9189-DB4008C62416}">
      <dgm:prSet/>
      <dgm:spPr/>
      <dgm:t>
        <a:bodyPr/>
        <a:lstStyle/>
        <a:p>
          <a:endParaRPr lang="en-US"/>
        </a:p>
      </dgm:t>
    </dgm:pt>
    <dgm:pt modelId="{BA1D7871-014B-4CFF-89A4-BF4F1E38D6C9}" type="sibTrans" cxnId="{6ED27AC2-842C-4B93-9189-DB4008C62416}">
      <dgm:prSet/>
      <dgm:spPr/>
      <dgm:t>
        <a:bodyPr/>
        <a:lstStyle/>
        <a:p>
          <a:endParaRPr lang="en-US"/>
        </a:p>
      </dgm:t>
    </dgm:pt>
    <dgm:pt modelId="{95271523-7CC6-49FB-A664-C5D34A5452B4}">
      <dgm:prSet/>
      <dgm:spPr/>
      <dgm:t>
        <a:bodyPr/>
        <a:lstStyle/>
        <a:p>
          <a:pPr>
            <a:lnSpc>
              <a:spcPct val="100000"/>
            </a:lnSpc>
            <a:defRPr cap="all"/>
          </a:pPr>
          <a:r>
            <a:rPr lang="en-US"/>
            <a:t>Air traffic growth in these regions is projected to exceed 80%.</a:t>
          </a:r>
        </a:p>
      </dgm:t>
    </dgm:pt>
    <dgm:pt modelId="{34DB2724-7869-468F-BAF0-3E22AA833BD1}" type="parTrans" cxnId="{0A288AAD-A195-4795-8B99-4D9E14A639C3}">
      <dgm:prSet/>
      <dgm:spPr/>
      <dgm:t>
        <a:bodyPr/>
        <a:lstStyle/>
        <a:p>
          <a:endParaRPr lang="en-US"/>
        </a:p>
      </dgm:t>
    </dgm:pt>
    <dgm:pt modelId="{0AB8AEC4-C105-4EC3-8837-7D87F3E9B4AB}" type="sibTrans" cxnId="{0A288AAD-A195-4795-8B99-4D9E14A639C3}">
      <dgm:prSet/>
      <dgm:spPr/>
      <dgm:t>
        <a:bodyPr/>
        <a:lstStyle/>
        <a:p>
          <a:endParaRPr lang="en-US"/>
        </a:p>
      </dgm:t>
    </dgm:pt>
    <dgm:pt modelId="{61F30F55-292F-406E-BBAE-F81EB2A25F86}">
      <dgm:prSet/>
      <dgm:spPr/>
      <dgm:t>
        <a:bodyPr/>
        <a:lstStyle/>
        <a:p>
          <a:pPr>
            <a:lnSpc>
              <a:spcPct val="100000"/>
            </a:lnSpc>
            <a:defRPr cap="all"/>
          </a:pPr>
          <a:r>
            <a:rPr lang="en-US"/>
            <a:t>Route optimization reduces travel times and enhances connectivity for business and leisure travelers.</a:t>
          </a:r>
        </a:p>
      </dgm:t>
    </dgm:pt>
    <dgm:pt modelId="{768C0374-69DD-46C1-B846-58547284F17A}" type="parTrans" cxnId="{1CCE5541-74BF-44BE-A4A2-D97BE1C4A0BD}">
      <dgm:prSet/>
      <dgm:spPr/>
      <dgm:t>
        <a:bodyPr/>
        <a:lstStyle/>
        <a:p>
          <a:endParaRPr lang="en-US"/>
        </a:p>
      </dgm:t>
    </dgm:pt>
    <dgm:pt modelId="{DC106E0C-4EB3-4E7D-9729-00478AC54BF1}" type="sibTrans" cxnId="{1CCE5541-74BF-44BE-A4A2-D97BE1C4A0BD}">
      <dgm:prSet/>
      <dgm:spPr/>
      <dgm:t>
        <a:bodyPr/>
        <a:lstStyle/>
        <a:p>
          <a:endParaRPr lang="en-US"/>
        </a:p>
      </dgm:t>
    </dgm:pt>
    <dgm:pt modelId="{FCBEA0BD-52B5-41ED-AF93-E691C808FEF4}">
      <dgm:prSet/>
      <dgm:spPr/>
      <dgm:t>
        <a:bodyPr/>
        <a:lstStyle/>
        <a:p>
          <a:pPr>
            <a:lnSpc>
              <a:spcPct val="100000"/>
            </a:lnSpc>
            <a:defRPr cap="all"/>
          </a:pPr>
          <a:r>
            <a:rPr lang="en-US"/>
            <a:t>New hubs offer more efficient and cost-effective travel solutions.</a:t>
          </a:r>
        </a:p>
      </dgm:t>
    </dgm:pt>
    <dgm:pt modelId="{556AB3CF-1155-4C32-823F-17A18114E21F}" type="parTrans" cxnId="{00C20968-EB6F-46CD-8CBB-F9C8EE655AFB}">
      <dgm:prSet/>
      <dgm:spPr/>
      <dgm:t>
        <a:bodyPr/>
        <a:lstStyle/>
        <a:p>
          <a:endParaRPr lang="en-US"/>
        </a:p>
      </dgm:t>
    </dgm:pt>
    <dgm:pt modelId="{55A967FF-67F7-4812-A006-ED28869B772E}" type="sibTrans" cxnId="{00C20968-EB6F-46CD-8CBB-F9C8EE655AFB}">
      <dgm:prSet/>
      <dgm:spPr/>
      <dgm:t>
        <a:bodyPr/>
        <a:lstStyle/>
        <a:p>
          <a:endParaRPr lang="en-US"/>
        </a:p>
      </dgm:t>
    </dgm:pt>
    <dgm:pt modelId="{8BAD4CFF-1709-49B1-9D79-FFA55B5E4A42}">
      <dgm:prSet/>
      <dgm:spPr/>
      <dgm:t>
        <a:bodyPr/>
        <a:lstStyle/>
        <a:p>
          <a:pPr>
            <a:lnSpc>
              <a:spcPct val="100000"/>
            </a:lnSpc>
            <a:defRPr cap="all"/>
          </a:pPr>
          <a:r>
            <a:rPr lang="en-US"/>
            <a:t>Reduced congestion in traditional Sunbelt cities due to shifting travel patterns.</a:t>
          </a:r>
        </a:p>
      </dgm:t>
    </dgm:pt>
    <dgm:pt modelId="{472C17FE-7DC8-4B07-8520-6D399CE83D92}" type="parTrans" cxnId="{2F15124C-6531-4D02-85E5-844997AFC358}">
      <dgm:prSet/>
      <dgm:spPr/>
      <dgm:t>
        <a:bodyPr/>
        <a:lstStyle/>
        <a:p>
          <a:endParaRPr lang="en-US"/>
        </a:p>
      </dgm:t>
    </dgm:pt>
    <dgm:pt modelId="{82A20B7A-8002-4FD2-9159-A613E16B4A55}" type="sibTrans" cxnId="{2F15124C-6531-4D02-85E5-844997AFC358}">
      <dgm:prSet/>
      <dgm:spPr/>
      <dgm:t>
        <a:bodyPr/>
        <a:lstStyle/>
        <a:p>
          <a:endParaRPr lang="en-US"/>
        </a:p>
      </dgm:t>
    </dgm:pt>
    <dgm:pt modelId="{F8D36C0E-6570-407E-ADFB-36CF450BF111}">
      <dgm:prSet/>
      <dgm:spPr/>
      <dgm:t>
        <a:bodyPr/>
        <a:lstStyle/>
        <a:p>
          <a:pPr>
            <a:lnSpc>
              <a:spcPct val="100000"/>
            </a:lnSpc>
            <a:defRPr cap="all"/>
          </a:pPr>
          <a:r>
            <a:rPr lang="en-US"/>
            <a:t>These cities are set to become key players in the future of air travel. </a:t>
          </a:r>
        </a:p>
      </dgm:t>
    </dgm:pt>
    <dgm:pt modelId="{7A7B604D-3954-48F0-81AE-4859F5D055C1}" type="parTrans" cxnId="{FC4E50E0-A2EE-406D-B6BC-F8A05F44EB3D}">
      <dgm:prSet/>
      <dgm:spPr/>
      <dgm:t>
        <a:bodyPr/>
        <a:lstStyle/>
        <a:p>
          <a:endParaRPr lang="en-US"/>
        </a:p>
      </dgm:t>
    </dgm:pt>
    <dgm:pt modelId="{C423607D-31CB-4B0E-98EE-47A84680FE6C}" type="sibTrans" cxnId="{FC4E50E0-A2EE-406D-B6BC-F8A05F44EB3D}">
      <dgm:prSet/>
      <dgm:spPr/>
      <dgm:t>
        <a:bodyPr/>
        <a:lstStyle/>
        <a:p>
          <a:endParaRPr lang="en-US"/>
        </a:p>
      </dgm:t>
    </dgm:pt>
    <dgm:pt modelId="{48E41B94-47BF-4257-A520-4281C7677832}" type="pres">
      <dgm:prSet presAssocID="{E00D043F-9F55-48BF-974C-73DBBC86DCC6}" presName="root" presStyleCnt="0">
        <dgm:presLayoutVars>
          <dgm:dir/>
          <dgm:resizeHandles val="exact"/>
        </dgm:presLayoutVars>
      </dgm:prSet>
      <dgm:spPr/>
    </dgm:pt>
    <dgm:pt modelId="{2F1C4187-4F6D-47CA-B02C-4ABCD60D8E4C}" type="pres">
      <dgm:prSet presAssocID="{A610C4BB-888D-452D-BE2D-5680923191EC}" presName="compNode" presStyleCnt="0"/>
      <dgm:spPr/>
    </dgm:pt>
    <dgm:pt modelId="{85285AE6-3D89-441E-8B19-630113A6F5C0}" type="pres">
      <dgm:prSet presAssocID="{A610C4BB-888D-452D-BE2D-5680923191EC}" presName="iconBgRect" presStyleLbl="bgShp" presStyleIdx="0" presStyleCnt="7"/>
      <dgm:spPr/>
    </dgm:pt>
    <dgm:pt modelId="{A3BD6785-68F2-4C98-84D4-152BEAC2E181}" type="pres">
      <dgm:prSet presAssocID="{A610C4BB-888D-452D-BE2D-5680923191E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irplane"/>
        </a:ext>
      </dgm:extLst>
    </dgm:pt>
    <dgm:pt modelId="{E6243A67-0CB9-4664-A0A3-A9DEEF9745D2}" type="pres">
      <dgm:prSet presAssocID="{A610C4BB-888D-452D-BE2D-5680923191EC}" presName="spaceRect" presStyleCnt="0"/>
      <dgm:spPr/>
    </dgm:pt>
    <dgm:pt modelId="{E8603DC6-43D8-48D1-B523-0433EF2CE5B3}" type="pres">
      <dgm:prSet presAssocID="{A610C4BB-888D-452D-BE2D-5680923191EC}" presName="textRect" presStyleLbl="revTx" presStyleIdx="0" presStyleCnt="7">
        <dgm:presLayoutVars>
          <dgm:chMax val="1"/>
          <dgm:chPref val="1"/>
        </dgm:presLayoutVars>
      </dgm:prSet>
      <dgm:spPr/>
    </dgm:pt>
    <dgm:pt modelId="{046FF420-18D3-49C9-AE11-DD4B1B6B1198}" type="pres">
      <dgm:prSet presAssocID="{AC129BE5-7296-4BBE-B11B-8482BA9EFA06}" presName="sibTrans" presStyleCnt="0"/>
      <dgm:spPr/>
    </dgm:pt>
    <dgm:pt modelId="{34519848-A958-475C-BC2E-C4183E32AF25}" type="pres">
      <dgm:prSet presAssocID="{FFA8B8C4-EFC6-45D9-A70C-C46F200B4871}" presName="compNode" presStyleCnt="0"/>
      <dgm:spPr/>
    </dgm:pt>
    <dgm:pt modelId="{D210EAA9-56A6-4DE8-A3E3-69CB5E9BBEE3}" type="pres">
      <dgm:prSet presAssocID="{FFA8B8C4-EFC6-45D9-A70C-C46F200B4871}" presName="iconBgRect" presStyleLbl="bgShp" presStyleIdx="1" presStyleCnt="7"/>
      <dgm:spPr/>
    </dgm:pt>
    <dgm:pt modelId="{A7E96E61-BB82-4C23-8AAD-D8D48A7F3043}" type="pres">
      <dgm:prSet presAssocID="{FFA8B8C4-EFC6-45D9-A70C-C46F200B487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D40608BC-1F27-4287-B873-25135A6ECFD3}" type="pres">
      <dgm:prSet presAssocID="{FFA8B8C4-EFC6-45D9-A70C-C46F200B4871}" presName="spaceRect" presStyleCnt="0"/>
      <dgm:spPr/>
    </dgm:pt>
    <dgm:pt modelId="{C28DD83C-A754-44DE-AFFD-A8442B25EF1E}" type="pres">
      <dgm:prSet presAssocID="{FFA8B8C4-EFC6-45D9-A70C-C46F200B4871}" presName="textRect" presStyleLbl="revTx" presStyleIdx="1" presStyleCnt="7">
        <dgm:presLayoutVars>
          <dgm:chMax val="1"/>
          <dgm:chPref val="1"/>
        </dgm:presLayoutVars>
      </dgm:prSet>
      <dgm:spPr/>
    </dgm:pt>
    <dgm:pt modelId="{9F39877C-5B73-4B56-8C8C-606096909DBD}" type="pres">
      <dgm:prSet presAssocID="{BA1D7871-014B-4CFF-89A4-BF4F1E38D6C9}" presName="sibTrans" presStyleCnt="0"/>
      <dgm:spPr/>
    </dgm:pt>
    <dgm:pt modelId="{151E3FE9-BB34-4177-83FF-0FC49F9C5A67}" type="pres">
      <dgm:prSet presAssocID="{95271523-7CC6-49FB-A664-C5D34A5452B4}" presName="compNode" presStyleCnt="0"/>
      <dgm:spPr/>
    </dgm:pt>
    <dgm:pt modelId="{23C95AD1-6625-4165-B77F-0494324AA261}" type="pres">
      <dgm:prSet presAssocID="{95271523-7CC6-49FB-A664-C5D34A5452B4}" presName="iconBgRect" presStyleLbl="bgShp" presStyleIdx="2" presStyleCnt="7"/>
      <dgm:spPr/>
    </dgm:pt>
    <dgm:pt modelId="{3CDBA75C-5D83-4557-89C5-E838325FC535}" type="pres">
      <dgm:prSet presAssocID="{95271523-7CC6-49FB-A664-C5D34A5452B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icopter"/>
        </a:ext>
      </dgm:extLst>
    </dgm:pt>
    <dgm:pt modelId="{2D7E405A-ABFA-4744-9A8A-A152843D7464}" type="pres">
      <dgm:prSet presAssocID="{95271523-7CC6-49FB-A664-C5D34A5452B4}" presName="spaceRect" presStyleCnt="0"/>
      <dgm:spPr/>
    </dgm:pt>
    <dgm:pt modelId="{7E3372DF-018E-4815-B622-D29D75ABAB35}" type="pres">
      <dgm:prSet presAssocID="{95271523-7CC6-49FB-A664-C5D34A5452B4}" presName="textRect" presStyleLbl="revTx" presStyleIdx="2" presStyleCnt="7">
        <dgm:presLayoutVars>
          <dgm:chMax val="1"/>
          <dgm:chPref val="1"/>
        </dgm:presLayoutVars>
      </dgm:prSet>
      <dgm:spPr/>
    </dgm:pt>
    <dgm:pt modelId="{E72904B9-6343-4E59-A70B-DADBF0AF14C5}" type="pres">
      <dgm:prSet presAssocID="{0AB8AEC4-C105-4EC3-8837-7D87F3E9B4AB}" presName="sibTrans" presStyleCnt="0"/>
      <dgm:spPr/>
    </dgm:pt>
    <dgm:pt modelId="{9601617A-463B-49ED-B664-C5F1395EA97B}" type="pres">
      <dgm:prSet presAssocID="{61F30F55-292F-406E-BBAE-F81EB2A25F86}" presName="compNode" presStyleCnt="0"/>
      <dgm:spPr/>
    </dgm:pt>
    <dgm:pt modelId="{DCF391A1-8095-47F0-9AB4-CF954FDD916C}" type="pres">
      <dgm:prSet presAssocID="{61F30F55-292F-406E-BBAE-F81EB2A25F86}" presName="iconBgRect" presStyleLbl="bgShp" presStyleIdx="3" presStyleCnt="7"/>
      <dgm:spPr/>
    </dgm:pt>
    <dgm:pt modelId="{B840D8DA-130A-4B9A-8A60-791E4674B4DD}" type="pres">
      <dgm:prSet presAssocID="{61F30F55-292F-406E-BBAE-F81EB2A25F8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untain scene"/>
        </a:ext>
      </dgm:extLst>
    </dgm:pt>
    <dgm:pt modelId="{87D0B670-30FE-432A-9186-FA64193CA191}" type="pres">
      <dgm:prSet presAssocID="{61F30F55-292F-406E-BBAE-F81EB2A25F86}" presName="spaceRect" presStyleCnt="0"/>
      <dgm:spPr/>
    </dgm:pt>
    <dgm:pt modelId="{D8BBC7A6-0D2A-487A-867B-6FB17AFC65AA}" type="pres">
      <dgm:prSet presAssocID="{61F30F55-292F-406E-BBAE-F81EB2A25F86}" presName="textRect" presStyleLbl="revTx" presStyleIdx="3" presStyleCnt="7">
        <dgm:presLayoutVars>
          <dgm:chMax val="1"/>
          <dgm:chPref val="1"/>
        </dgm:presLayoutVars>
      </dgm:prSet>
      <dgm:spPr/>
    </dgm:pt>
    <dgm:pt modelId="{E24C0A03-0460-4D2B-82FC-E8DEDC231F36}" type="pres">
      <dgm:prSet presAssocID="{DC106E0C-4EB3-4E7D-9729-00478AC54BF1}" presName="sibTrans" presStyleCnt="0"/>
      <dgm:spPr/>
    </dgm:pt>
    <dgm:pt modelId="{3AF0428B-FA82-46C7-9E7F-C76E128316FC}" type="pres">
      <dgm:prSet presAssocID="{FCBEA0BD-52B5-41ED-AF93-E691C808FEF4}" presName="compNode" presStyleCnt="0"/>
      <dgm:spPr/>
    </dgm:pt>
    <dgm:pt modelId="{BB3EDC0B-F73C-4467-A415-B351EC5ABF46}" type="pres">
      <dgm:prSet presAssocID="{FCBEA0BD-52B5-41ED-AF93-E691C808FEF4}" presName="iconBgRect" presStyleLbl="bgShp" presStyleIdx="4" presStyleCnt="7"/>
      <dgm:spPr/>
    </dgm:pt>
    <dgm:pt modelId="{022DE312-4045-452F-850E-43C2D5AF216D}" type="pres">
      <dgm:prSet presAssocID="{FCBEA0BD-52B5-41ED-AF93-E691C808FEF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llar"/>
        </a:ext>
      </dgm:extLst>
    </dgm:pt>
    <dgm:pt modelId="{6EFF720A-E193-4D58-96CD-FC24F35755BB}" type="pres">
      <dgm:prSet presAssocID="{FCBEA0BD-52B5-41ED-AF93-E691C808FEF4}" presName="spaceRect" presStyleCnt="0"/>
      <dgm:spPr/>
    </dgm:pt>
    <dgm:pt modelId="{3A4D3934-74F0-48B8-9D81-B4E9C38B6106}" type="pres">
      <dgm:prSet presAssocID="{FCBEA0BD-52B5-41ED-AF93-E691C808FEF4}" presName="textRect" presStyleLbl="revTx" presStyleIdx="4" presStyleCnt="7">
        <dgm:presLayoutVars>
          <dgm:chMax val="1"/>
          <dgm:chPref val="1"/>
        </dgm:presLayoutVars>
      </dgm:prSet>
      <dgm:spPr/>
    </dgm:pt>
    <dgm:pt modelId="{11B63457-F1AE-4063-B8B3-3841734AE2A4}" type="pres">
      <dgm:prSet presAssocID="{55A967FF-67F7-4812-A006-ED28869B772E}" presName="sibTrans" presStyleCnt="0"/>
      <dgm:spPr/>
    </dgm:pt>
    <dgm:pt modelId="{0FFF0E94-D54E-49C4-9AF7-E3C39C17AF10}" type="pres">
      <dgm:prSet presAssocID="{8BAD4CFF-1709-49B1-9D79-FFA55B5E4A42}" presName="compNode" presStyleCnt="0"/>
      <dgm:spPr/>
    </dgm:pt>
    <dgm:pt modelId="{7EF19B9F-4483-4CFA-B2AD-94FE1977ED59}" type="pres">
      <dgm:prSet presAssocID="{8BAD4CFF-1709-49B1-9D79-FFA55B5E4A42}" presName="iconBgRect" presStyleLbl="bgShp" presStyleIdx="5" presStyleCnt="7"/>
      <dgm:spPr/>
    </dgm:pt>
    <dgm:pt modelId="{258239C5-07C4-4559-A7D0-AA1E008F4D5F}" type="pres">
      <dgm:prSet presAssocID="{8BAD4CFF-1709-49B1-9D79-FFA55B5E4A42}"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ar"/>
        </a:ext>
      </dgm:extLst>
    </dgm:pt>
    <dgm:pt modelId="{373E3D37-8E3A-4A11-81CE-A18E17B4AE70}" type="pres">
      <dgm:prSet presAssocID="{8BAD4CFF-1709-49B1-9D79-FFA55B5E4A42}" presName="spaceRect" presStyleCnt="0"/>
      <dgm:spPr/>
    </dgm:pt>
    <dgm:pt modelId="{BF4F8064-1A05-40C0-903F-600B743251E2}" type="pres">
      <dgm:prSet presAssocID="{8BAD4CFF-1709-49B1-9D79-FFA55B5E4A42}" presName="textRect" presStyleLbl="revTx" presStyleIdx="5" presStyleCnt="7">
        <dgm:presLayoutVars>
          <dgm:chMax val="1"/>
          <dgm:chPref val="1"/>
        </dgm:presLayoutVars>
      </dgm:prSet>
      <dgm:spPr/>
    </dgm:pt>
    <dgm:pt modelId="{9C513DA6-5859-45B9-A71E-6E7859C3DB4F}" type="pres">
      <dgm:prSet presAssocID="{82A20B7A-8002-4FD2-9159-A613E16B4A55}" presName="sibTrans" presStyleCnt="0"/>
      <dgm:spPr/>
    </dgm:pt>
    <dgm:pt modelId="{13668373-ABE9-4854-BF89-E89659D13436}" type="pres">
      <dgm:prSet presAssocID="{F8D36C0E-6570-407E-ADFB-36CF450BF111}" presName="compNode" presStyleCnt="0"/>
      <dgm:spPr/>
    </dgm:pt>
    <dgm:pt modelId="{51987E2C-09CA-4A37-99DD-E54516FDCE59}" type="pres">
      <dgm:prSet presAssocID="{F8D36C0E-6570-407E-ADFB-36CF450BF111}" presName="iconBgRect" presStyleLbl="bgShp" presStyleIdx="6" presStyleCnt="7"/>
      <dgm:spPr/>
    </dgm:pt>
    <dgm:pt modelId="{A1EB42CA-FA7C-45D1-A58B-60C341ED8135}" type="pres">
      <dgm:prSet presAssocID="{F8D36C0E-6570-407E-ADFB-36CF450BF111}"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ilot"/>
        </a:ext>
      </dgm:extLst>
    </dgm:pt>
    <dgm:pt modelId="{7591C900-5797-4C98-B146-BB6E5EC20407}" type="pres">
      <dgm:prSet presAssocID="{F8D36C0E-6570-407E-ADFB-36CF450BF111}" presName="spaceRect" presStyleCnt="0"/>
      <dgm:spPr/>
    </dgm:pt>
    <dgm:pt modelId="{63237BE5-3382-483C-B16A-E8EBC9FDAD3F}" type="pres">
      <dgm:prSet presAssocID="{F8D36C0E-6570-407E-ADFB-36CF450BF111}" presName="textRect" presStyleLbl="revTx" presStyleIdx="6" presStyleCnt="7">
        <dgm:presLayoutVars>
          <dgm:chMax val="1"/>
          <dgm:chPref val="1"/>
        </dgm:presLayoutVars>
      </dgm:prSet>
      <dgm:spPr/>
    </dgm:pt>
  </dgm:ptLst>
  <dgm:cxnLst>
    <dgm:cxn modelId="{ED893101-1E5C-46FB-909D-429571649168}" type="presOf" srcId="{FCBEA0BD-52B5-41ED-AF93-E691C808FEF4}" destId="{3A4D3934-74F0-48B8-9D81-B4E9C38B6106}" srcOrd="0" destOrd="0" presId="urn:microsoft.com/office/officeart/2018/5/layout/IconCircleLabelList"/>
    <dgm:cxn modelId="{A0998514-9F5F-47D8-8FA2-BB51F2B932DF}" type="presOf" srcId="{A610C4BB-888D-452D-BE2D-5680923191EC}" destId="{E8603DC6-43D8-48D1-B523-0433EF2CE5B3}" srcOrd="0" destOrd="0" presId="urn:microsoft.com/office/officeart/2018/5/layout/IconCircleLabelList"/>
    <dgm:cxn modelId="{1927775C-8A41-452A-80AA-FB588629FDA0}" type="presOf" srcId="{E00D043F-9F55-48BF-974C-73DBBC86DCC6}" destId="{48E41B94-47BF-4257-A520-4281C7677832}" srcOrd="0" destOrd="0" presId="urn:microsoft.com/office/officeart/2018/5/layout/IconCircleLabelList"/>
    <dgm:cxn modelId="{1CCE5541-74BF-44BE-A4A2-D97BE1C4A0BD}" srcId="{E00D043F-9F55-48BF-974C-73DBBC86DCC6}" destId="{61F30F55-292F-406E-BBAE-F81EB2A25F86}" srcOrd="3" destOrd="0" parTransId="{768C0374-69DD-46C1-B846-58547284F17A}" sibTransId="{DC106E0C-4EB3-4E7D-9729-00478AC54BF1}"/>
    <dgm:cxn modelId="{EDA52066-AD69-4928-98FC-45D64E437BEC}" type="presOf" srcId="{FFA8B8C4-EFC6-45D9-A70C-C46F200B4871}" destId="{C28DD83C-A754-44DE-AFFD-A8442B25EF1E}" srcOrd="0" destOrd="0" presId="urn:microsoft.com/office/officeart/2018/5/layout/IconCircleLabelList"/>
    <dgm:cxn modelId="{1F51CD47-2377-4064-8711-6FE72E2AAF24}" srcId="{E00D043F-9F55-48BF-974C-73DBBC86DCC6}" destId="{A610C4BB-888D-452D-BE2D-5680923191EC}" srcOrd="0" destOrd="0" parTransId="{8CA6459F-099D-4044-888B-D45551490FBA}" sibTransId="{AC129BE5-7296-4BBE-B11B-8482BA9EFA06}"/>
    <dgm:cxn modelId="{00C20968-EB6F-46CD-8CBB-F9C8EE655AFB}" srcId="{E00D043F-9F55-48BF-974C-73DBBC86DCC6}" destId="{FCBEA0BD-52B5-41ED-AF93-E691C808FEF4}" srcOrd="4" destOrd="0" parTransId="{556AB3CF-1155-4C32-823F-17A18114E21F}" sibTransId="{55A967FF-67F7-4812-A006-ED28869B772E}"/>
    <dgm:cxn modelId="{2F15124C-6531-4D02-85E5-844997AFC358}" srcId="{E00D043F-9F55-48BF-974C-73DBBC86DCC6}" destId="{8BAD4CFF-1709-49B1-9D79-FFA55B5E4A42}" srcOrd="5" destOrd="0" parTransId="{472C17FE-7DC8-4B07-8520-6D399CE83D92}" sibTransId="{82A20B7A-8002-4FD2-9159-A613E16B4A55}"/>
    <dgm:cxn modelId="{B2533852-3A1F-445E-B0C1-C6E578006B8D}" type="presOf" srcId="{8BAD4CFF-1709-49B1-9D79-FFA55B5E4A42}" destId="{BF4F8064-1A05-40C0-903F-600B743251E2}" srcOrd="0" destOrd="0" presId="urn:microsoft.com/office/officeart/2018/5/layout/IconCircleLabelList"/>
    <dgm:cxn modelId="{775FCCAB-E2A4-4491-9F47-E8A809ED3229}" type="presOf" srcId="{95271523-7CC6-49FB-A664-C5D34A5452B4}" destId="{7E3372DF-018E-4815-B622-D29D75ABAB35}" srcOrd="0" destOrd="0" presId="urn:microsoft.com/office/officeart/2018/5/layout/IconCircleLabelList"/>
    <dgm:cxn modelId="{0A288AAD-A195-4795-8B99-4D9E14A639C3}" srcId="{E00D043F-9F55-48BF-974C-73DBBC86DCC6}" destId="{95271523-7CC6-49FB-A664-C5D34A5452B4}" srcOrd="2" destOrd="0" parTransId="{34DB2724-7869-468F-BAF0-3E22AA833BD1}" sibTransId="{0AB8AEC4-C105-4EC3-8837-7D87F3E9B4AB}"/>
    <dgm:cxn modelId="{6ED27AC2-842C-4B93-9189-DB4008C62416}" srcId="{E00D043F-9F55-48BF-974C-73DBBC86DCC6}" destId="{FFA8B8C4-EFC6-45D9-A70C-C46F200B4871}" srcOrd="1" destOrd="0" parTransId="{D7DC6C5B-57A1-4D2A-ABB0-25B421882BA4}" sibTransId="{BA1D7871-014B-4CFF-89A4-BF4F1E38D6C9}"/>
    <dgm:cxn modelId="{FC4E50E0-A2EE-406D-B6BC-F8A05F44EB3D}" srcId="{E00D043F-9F55-48BF-974C-73DBBC86DCC6}" destId="{F8D36C0E-6570-407E-ADFB-36CF450BF111}" srcOrd="6" destOrd="0" parTransId="{7A7B604D-3954-48F0-81AE-4859F5D055C1}" sibTransId="{C423607D-31CB-4B0E-98EE-47A84680FE6C}"/>
    <dgm:cxn modelId="{A82B8BEF-3AA9-4490-8D33-B0A50265A2EA}" type="presOf" srcId="{F8D36C0E-6570-407E-ADFB-36CF450BF111}" destId="{63237BE5-3382-483C-B16A-E8EBC9FDAD3F}" srcOrd="0" destOrd="0" presId="urn:microsoft.com/office/officeart/2018/5/layout/IconCircleLabelList"/>
    <dgm:cxn modelId="{827D72F4-3D7E-4E8F-AC8F-335A68B3C35C}" type="presOf" srcId="{61F30F55-292F-406E-BBAE-F81EB2A25F86}" destId="{D8BBC7A6-0D2A-487A-867B-6FB17AFC65AA}" srcOrd="0" destOrd="0" presId="urn:microsoft.com/office/officeart/2018/5/layout/IconCircleLabelList"/>
    <dgm:cxn modelId="{F03F236F-5BAF-4B46-937C-A435C6C496E8}" type="presParOf" srcId="{48E41B94-47BF-4257-A520-4281C7677832}" destId="{2F1C4187-4F6D-47CA-B02C-4ABCD60D8E4C}" srcOrd="0" destOrd="0" presId="urn:microsoft.com/office/officeart/2018/5/layout/IconCircleLabelList"/>
    <dgm:cxn modelId="{E7B92AA2-A812-4B35-B39F-0A00796BD113}" type="presParOf" srcId="{2F1C4187-4F6D-47CA-B02C-4ABCD60D8E4C}" destId="{85285AE6-3D89-441E-8B19-630113A6F5C0}" srcOrd="0" destOrd="0" presId="urn:microsoft.com/office/officeart/2018/5/layout/IconCircleLabelList"/>
    <dgm:cxn modelId="{60D9C401-A067-42B9-A278-2BD3F855A272}" type="presParOf" srcId="{2F1C4187-4F6D-47CA-B02C-4ABCD60D8E4C}" destId="{A3BD6785-68F2-4C98-84D4-152BEAC2E181}" srcOrd="1" destOrd="0" presId="urn:microsoft.com/office/officeart/2018/5/layout/IconCircleLabelList"/>
    <dgm:cxn modelId="{7117E24E-F923-439C-B55A-E6513BAC6300}" type="presParOf" srcId="{2F1C4187-4F6D-47CA-B02C-4ABCD60D8E4C}" destId="{E6243A67-0CB9-4664-A0A3-A9DEEF9745D2}" srcOrd="2" destOrd="0" presId="urn:microsoft.com/office/officeart/2018/5/layout/IconCircleLabelList"/>
    <dgm:cxn modelId="{A7ED659F-5694-4A3F-9990-DB3B800A7CFD}" type="presParOf" srcId="{2F1C4187-4F6D-47CA-B02C-4ABCD60D8E4C}" destId="{E8603DC6-43D8-48D1-B523-0433EF2CE5B3}" srcOrd="3" destOrd="0" presId="urn:microsoft.com/office/officeart/2018/5/layout/IconCircleLabelList"/>
    <dgm:cxn modelId="{A99CD127-B459-4AB0-9B99-EF92D7658378}" type="presParOf" srcId="{48E41B94-47BF-4257-A520-4281C7677832}" destId="{046FF420-18D3-49C9-AE11-DD4B1B6B1198}" srcOrd="1" destOrd="0" presId="urn:microsoft.com/office/officeart/2018/5/layout/IconCircleLabelList"/>
    <dgm:cxn modelId="{49D00F4C-16D7-43E7-B700-60FB903BEAB3}" type="presParOf" srcId="{48E41B94-47BF-4257-A520-4281C7677832}" destId="{34519848-A958-475C-BC2E-C4183E32AF25}" srcOrd="2" destOrd="0" presId="urn:microsoft.com/office/officeart/2018/5/layout/IconCircleLabelList"/>
    <dgm:cxn modelId="{CBFEAFB4-70D2-4BFB-BD92-A273C8FC2362}" type="presParOf" srcId="{34519848-A958-475C-BC2E-C4183E32AF25}" destId="{D210EAA9-56A6-4DE8-A3E3-69CB5E9BBEE3}" srcOrd="0" destOrd="0" presId="urn:microsoft.com/office/officeart/2018/5/layout/IconCircleLabelList"/>
    <dgm:cxn modelId="{66F4D4E1-1C47-41F9-B81B-61245895E386}" type="presParOf" srcId="{34519848-A958-475C-BC2E-C4183E32AF25}" destId="{A7E96E61-BB82-4C23-8AAD-D8D48A7F3043}" srcOrd="1" destOrd="0" presId="urn:microsoft.com/office/officeart/2018/5/layout/IconCircleLabelList"/>
    <dgm:cxn modelId="{0BA2263F-4643-4D96-A84F-4DAC30DBAB42}" type="presParOf" srcId="{34519848-A958-475C-BC2E-C4183E32AF25}" destId="{D40608BC-1F27-4287-B873-25135A6ECFD3}" srcOrd="2" destOrd="0" presId="urn:microsoft.com/office/officeart/2018/5/layout/IconCircleLabelList"/>
    <dgm:cxn modelId="{A566EEE4-BADA-4795-BC1F-6CBB2E252D7A}" type="presParOf" srcId="{34519848-A958-475C-BC2E-C4183E32AF25}" destId="{C28DD83C-A754-44DE-AFFD-A8442B25EF1E}" srcOrd="3" destOrd="0" presId="urn:microsoft.com/office/officeart/2018/5/layout/IconCircleLabelList"/>
    <dgm:cxn modelId="{545A7B77-DE85-48E5-B4CC-175841BBE475}" type="presParOf" srcId="{48E41B94-47BF-4257-A520-4281C7677832}" destId="{9F39877C-5B73-4B56-8C8C-606096909DBD}" srcOrd="3" destOrd="0" presId="urn:microsoft.com/office/officeart/2018/5/layout/IconCircleLabelList"/>
    <dgm:cxn modelId="{98C8268E-6222-48BF-82CE-DAD25ACC3B6A}" type="presParOf" srcId="{48E41B94-47BF-4257-A520-4281C7677832}" destId="{151E3FE9-BB34-4177-83FF-0FC49F9C5A67}" srcOrd="4" destOrd="0" presId="urn:microsoft.com/office/officeart/2018/5/layout/IconCircleLabelList"/>
    <dgm:cxn modelId="{11D6D88E-A667-4CF3-B656-308067694951}" type="presParOf" srcId="{151E3FE9-BB34-4177-83FF-0FC49F9C5A67}" destId="{23C95AD1-6625-4165-B77F-0494324AA261}" srcOrd="0" destOrd="0" presId="urn:microsoft.com/office/officeart/2018/5/layout/IconCircleLabelList"/>
    <dgm:cxn modelId="{C9F01AA7-4FFF-4DC9-80C8-DA2A25CE64C0}" type="presParOf" srcId="{151E3FE9-BB34-4177-83FF-0FC49F9C5A67}" destId="{3CDBA75C-5D83-4557-89C5-E838325FC535}" srcOrd="1" destOrd="0" presId="urn:microsoft.com/office/officeart/2018/5/layout/IconCircleLabelList"/>
    <dgm:cxn modelId="{B66BB62D-57A0-4CC0-B19D-973C2D66459E}" type="presParOf" srcId="{151E3FE9-BB34-4177-83FF-0FC49F9C5A67}" destId="{2D7E405A-ABFA-4744-9A8A-A152843D7464}" srcOrd="2" destOrd="0" presId="urn:microsoft.com/office/officeart/2018/5/layout/IconCircleLabelList"/>
    <dgm:cxn modelId="{8568A643-8B0A-45BF-AD4B-C0CB171A7AC9}" type="presParOf" srcId="{151E3FE9-BB34-4177-83FF-0FC49F9C5A67}" destId="{7E3372DF-018E-4815-B622-D29D75ABAB35}" srcOrd="3" destOrd="0" presId="urn:microsoft.com/office/officeart/2018/5/layout/IconCircleLabelList"/>
    <dgm:cxn modelId="{B36C5D71-AF28-4970-B774-58A18A879653}" type="presParOf" srcId="{48E41B94-47BF-4257-A520-4281C7677832}" destId="{E72904B9-6343-4E59-A70B-DADBF0AF14C5}" srcOrd="5" destOrd="0" presId="urn:microsoft.com/office/officeart/2018/5/layout/IconCircleLabelList"/>
    <dgm:cxn modelId="{42CF01D0-1542-4995-91EB-AD6ADCA5D159}" type="presParOf" srcId="{48E41B94-47BF-4257-A520-4281C7677832}" destId="{9601617A-463B-49ED-B664-C5F1395EA97B}" srcOrd="6" destOrd="0" presId="urn:microsoft.com/office/officeart/2018/5/layout/IconCircleLabelList"/>
    <dgm:cxn modelId="{DADBBFD3-E6F8-4A29-AA2F-B6C73270BEBE}" type="presParOf" srcId="{9601617A-463B-49ED-B664-C5F1395EA97B}" destId="{DCF391A1-8095-47F0-9AB4-CF954FDD916C}" srcOrd="0" destOrd="0" presId="urn:microsoft.com/office/officeart/2018/5/layout/IconCircleLabelList"/>
    <dgm:cxn modelId="{7B4192BB-EBCD-407F-A997-9576C37DF6E9}" type="presParOf" srcId="{9601617A-463B-49ED-B664-C5F1395EA97B}" destId="{B840D8DA-130A-4B9A-8A60-791E4674B4DD}" srcOrd="1" destOrd="0" presId="urn:microsoft.com/office/officeart/2018/5/layout/IconCircleLabelList"/>
    <dgm:cxn modelId="{6196BACC-89C7-4200-837D-B59EE42EEBBA}" type="presParOf" srcId="{9601617A-463B-49ED-B664-C5F1395EA97B}" destId="{87D0B670-30FE-432A-9186-FA64193CA191}" srcOrd="2" destOrd="0" presId="urn:microsoft.com/office/officeart/2018/5/layout/IconCircleLabelList"/>
    <dgm:cxn modelId="{921C254F-25AE-4D41-A6E2-EF17385430B4}" type="presParOf" srcId="{9601617A-463B-49ED-B664-C5F1395EA97B}" destId="{D8BBC7A6-0D2A-487A-867B-6FB17AFC65AA}" srcOrd="3" destOrd="0" presId="urn:microsoft.com/office/officeart/2018/5/layout/IconCircleLabelList"/>
    <dgm:cxn modelId="{67FB49E6-0099-4CFB-97EE-6CDA0DDEAFBF}" type="presParOf" srcId="{48E41B94-47BF-4257-A520-4281C7677832}" destId="{E24C0A03-0460-4D2B-82FC-E8DEDC231F36}" srcOrd="7" destOrd="0" presId="urn:microsoft.com/office/officeart/2018/5/layout/IconCircleLabelList"/>
    <dgm:cxn modelId="{5353FB21-C039-4301-845F-7BF2E9CFBE60}" type="presParOf" srcId="{48E41B94-47BF-4257-A520-4281C7677832}" destId="{3AF0428B-FA82-46C7-9E7F-C76E128316FC}" srcOrd="8" destOrd="0" presId="urn:microsoft.com/office/officeart/2018/5/layout/IconCircleLabelList"/>
    <dgm:cxn modelId="{428FA4A1-31AD-443F-A578-833D5FEF4234}" type="presParOf" srcId="{3AF0428B-FA82-46C7-9E7F-C76E128316FC}" destId="{BB3EDC0B-F73C-4467-A415-B351EC5ABF46}" srcOrd="0" destOrd="0" presId="urn:microsoft.com/office/officeart/2018/5/layout/IconCircleLabelList"/>
    <dgm:cxn modelId="{8EA3E1D1-2186-498C-B587-283492FBDFB2}" type="presParOf" srcId="{3AF0428B-FA82-46C7-9E7F-C76E128316FC}" destId="{022DE312-4045-452F-850E-43C2D5AF216D}" srcOrd="1" destOrd="0" presId="urn:microsoft.com/office/officeart/2018/5/layout/IconCircleLabelList"/>
    <dgm:cxn modelId="{1DB8BE53-535E-4123-B1D5-36D1407F2E04}" type="presParOf" srcId="{3AF0428B-FA82-46C7-9E7F-C76E128316FC}" destId="{6EFF720A-E193-4D58-96CD-FC24F35755BB}" srcOrd="2" destOrd="0" presId="urn:microsoft.com/office/officeart/2018/5/layout/IconCircleLabelList"/>
    <dgm:cxn modelId="{058228B0-B02B-4953-8566-1658CADD00E9}" type="presParOf" srcId="{3AF0428B-FA82-46C7-9E7F-C76E128316FC}" destId="{3A4D3934-74F0-48B8-9D81-B4E9C38B6106}" srcOrd="3" destOrd="0" presId="urn:microsoft.com/office/officeart/2018/5/layout/IconCircleLabelList"/>
    <dgm:cxn modelId="{833F6C2D-A03B-4996-A41B-0CC98D3A416B}" type="presParOf" srcId="{48E41B94-47BF-4257-A520-4281C7677832}" destId="{11B63457-F1AE-4063-B8B3-3841734AE2A4}" srcOrd="9" destOrd="0" presId="urn:microsoft.com/office/officeart/2018/5/layout/IconCircleLabelList"/>
    <dgm:cxn modelId="{22289E67-8A1C-459F-8902-FE277D1909A8}" type="presParOf" srcId="{48E41B94-47BF-4257-A520-4281C7677832}" destId="{0FFF0E94-D54E-49C4-9AF7-E3C39C17AF10}" srcOrd="10" destOrd="0" presId="urn:microsoft.com/office/officeart/2018/5/layout/IconCircleLabelList"/>
    <dgm:cxn modelId="{9281B67C-8247-48C2-A178-B9983881AA30}" type="presParOf" srcId="{0FFF0E94-D54E-49C4-9AF7-E3C39C17AF10}" destId="{7EF19B9F-4483-4CFA-B2AD-94FE1977ED59}" srcOrd="0" destOrd="0" presId="urn:microsoft.com/office/officeart/2018/5/layout/IconCircleLabelList"/>
    <dgm:cxn modelId="{052AD031-9717-46DC-98BC-1E15DB6FED5B}" type="presParOf" srcId="{0FFF0E94-D54E-49C4-9AF7-E3C39C17AF10}" destId="{258239C5-07C4-4559-A7D0-AA1E008F4D5F}" srcOrd="1" destOrd="0" presId="urn:microsoft.com/office/officeart/2018/5/layout/IconCircleLabelList"/>
    <dgm:cxn modelId="{C6206B58-37ED-415D-A241-C149A1D4B2D7}" type="presParOf" srcId="{0FFF0E94-D54E-49C4-9AF7-E3C39C17AF10}" destId="{373E3D37-8E3A-4A11-81CE-A18E17B4AE70}" srcOrd="2" destOrd="0" presId="urn:microsoft.com/office/officeart/2018/5/layout/IconCircleLabelList"/>
    <dgm:cxn modelId="{EC250332-11DD-4C22-9E4F-F798025ECF73}" type="presParOf" srcId="{0FFF0E94-D54E-49C4-9AF7-E3C39C17AF10}" destId="{BF4F8064-1A05-40C0-903F-600B743251E2}" srcOrd="3" destOrd="0" presId="urn:microsoft.com/office/officeart/2018/5/layout/IconCircleLabelList"/>
    <dgm:cxn modelId="{DD8BA3A2-97CA-40A9-806C-648A83343753}" type="presParOf" srcId="{48E41B94-47BF-4257-A520-4281C7677832}" destId="{9C513DA6-5859-45B9-A71E-6E7859C3DB4F}" srcOrd="11" destOrd="0" presId="urn:microsoft.com/office/officeart/2018/5/layout/IconCircleLabelList"/>
    <dgm:cxn modelId="{13EC4048-FDAE-4065-8EA0-C22B67EADB6D}" type="presParOf" srcId="{48E41B94-47BF-4257-A520-4281C7677832}" destId="{13668373-ABE9-4854-BF89-E89659D13436}" srcOrd="12" destOrd="0" presId="urn:microsoft.com/office/officeart/2018/5/layout/IconCircleLabelList"/>
    <dgm:cxn modelId="{7C442BC9-27B4-470C-8EA2-71211F7A9189}" type="presParOf" srcId="{13668373-ABE9-4854-BF89-E89659D13436}" destId="{51987E2C-09CA-4A37-99DD-E54516FDCE59}" srcOrd="0" destOrd="0" presId="urn:microsoft.com/office/officeart/2018/5/layout/IconCircleLabelList"/>
    <dgm:cxn modelId="{14B6462A-D97D-458F-BA6F-DA7A132B35DC}" type="presParOf" srcId="{13668373-ABE9-4854-BF89-E89659D13436}" destId="{A1EB42CA-FA7C-45D1-A58B-60C341ED8135}" srcOrd="1" destOrd="0" presId="urn:microsoft.com/office/officeart/2018/5/layout/IconCircleLabelList"/>
    <dgm:cxn modelId="{7DB71590-D2AE-4EBA-A314-2C9B8F084817}" type="presParOf" srcId="{13668373-ABE9-4854-BF89-E89659D13436}" destId="{7591C900-5797-4C98-B146-BB6E5EC20407}" srcOrd="2" destOrd="0" presId="urn:microsoft.com/office/officeart/2018/5/layout/IconCircleLabelList"/>
    <dgm:cxn modelId="{6D2E4B29-8D8D-44EE-A5CD-FD8EB43AE745}" type="presParOf" srcId="{13668373-ABE9-4854-BF89-E89659D13436}" destId="{63237BE5-3382-483C-B16A-E8EBC9FDAD3F}"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85AE6-3D89-441E-8B19-630113A6F5C0}">
      <dsp:nvSpPr>
        <dsp:cNvPr id="0" name=""/>
        <dsp:cNvSpPr/>
      </dsp:nvSpPr>
      <dsp:spPr>
        <a:xfrm>
          <a:off x="257800" y="1080"/>
          <a:ext cx="777392" cy="77739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BD6785-68F2-4C98-84D4-152BEAC2E181}">
      <dsp:nvSpPr>
        <dsp:cNvPr id="0" name=""/>
        <dsp:cNvSpPr/>
      </dsp:nvSpPr>
      <dsp:spPr>
        <a:xfrm>
          <a:off x="423474" y="166754"/>
          <a:ext cx="446044" cy="4460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603DC6-43D8-48D1-B523-0433EF2CE5B3}">
      <dsp:nvSpPr>
        <dsp:cNvPr id="0" name=""/>
        <dsp:cNvSpPr/>
      </dsp:nvSpPr>
      <dsp:spPr>
        <a:xfrm>
          <a:off x="9289" y="1020611"/>
          <a:ext cx="1274414" cy="621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Rising air travel demand is fueling growth in cities beyond the Sunbelt.</a:t>
          </a:r>
        </a:p>
      </dsp:txBody>
      <dsp:txXfrm>
        <a:off x="9289" y="1020611"/>
        <a:ext cx="1274414" cy="621276"/>
      </dsp:txXfrm>
    </dsp:sp>
    <dsp:sp modelId="{D210EAA9-56A6-4DE8-A3E3-69CB5E9BBEE3}">
      <dsp:nvSpPr>
        <dsp:cNvPr id="0" name=""/>
        <dsp:cNvSpPr/>
      </dsp:nvSpPr>
      <dsp:spPr>
        <a:xfrm>
          <a:off x="1755236" y="1080"/>
          <a:ext cx="777392" cy="77739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E96E61-BB82-4C23-8AAD-D8D48A7F3043}">
      <dsp:nvSpPr>
        <dsp:cNvPr id="0" name=""/>
        <dsp:cNvSpPr/>
      </dsp:nvSpPr>
      <dsp:spPr>
        <a:xfrm>
          <a:off x="1920910" y="166754"/>
          <a:ext cx="446044" cy="4460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8DD83C-A754-44DE-AFFD-A8442B25EF1E}">
      <dsp:nvSpPr>
        <dsp:cNvPr id="0" name=""/>
        <dsp:cNvSpPr/>
      </dsp:nvSpPr>
      <dsp:spPr>
        <a:xfrm>
          <a:off x="1506726" y="1020611"/>
          <a:ext cx="1274414" cy="621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Emerging hubs like Denver, Chicago, and Seattle are investing in major transportation infrastructure.</a:t>
          </a:r>
        </a:p>
      </dsp:txBody>
      <dsp:txXfrm>
        <a:off x="1506726" y="1020611"/>
        <a:ext cx="1274414" cy="621276"/>
      </dsp:txXfrm>
    </dsp:sp>
    <dsp:sp modelId="{23C95AD1-6625-4165-B77F-0494324AA261}">
      <dsp:nvSpPr>
        <dsp:cNvPr id="0" name=""/>
        <dsp:cNvSpPr/>
      </dsp:nvSpPr>
      <dsp:spPr>
        <a:xfrm>
          <a:off x="3252673" y="1080"/>
          <a:ext cx="777392" cy="77739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DBA75C-5D83-4557-89C5-E838325FC535}">
      <dsp:nvSpPr>
        <dsp:cNvPr id="0" name=""/>
        <dsp:cNvSpPr/>
      </dsp:nvSpPr>
      <dsp:spPr>
        <a:xfrm>
          <a:off x="3418347" y="166754"/>
          <a:ext cx="446044" cy="4460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3372DF-018E-4815-B622-D29D75ABAB35}">
      <dsp:nvSpPr>
        <dsp:cNvPr id="0" name=""/>
        <dsp:cNvSpPr/>
      </dsp:nvSpPr>
      <dsp:spPr>
        <a:xfrm>
          <a:off x="3004162" y="1020611"/>
          <a:ext cx="1274414" cy="621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Air traffic growth in these regions is projected to exceed 80%.</a:t>
          </a:r>
        </a:p>
      </dsp:txBody>
      <dsp:txXfrm>
        <a:off x="3004162" y="1020611"/>
        <a:ext cx="1274414" cy="621276"/>
      </dsp:txXfrm>
    </dsp:sp>
    <dsp:sp modelId="{DCF391A1-8095-47F0-9AB4-CF954FDD916C}">
      <dsp:nvSpPr>
        <dsp:cNvPr id="0" name=""/>
        <dsp:cNvSpPr/>
      </dsp:nvSpPr>
      <dsp:spPr>
        <a:xfrm>
          <a:off x="4750109" y="1080"/>
          <a:ext cx="777392" cy="77739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40D8DA-130A-4B9A-8A60-791E4674B4DD}">
      <dsp:nvSpPr>
        <dsp:cNvPr id="0" name=""/>
        <dsp:cNvSpPr/>
      </dsp:nvSpPr>
      <dsp:spPr>
        <a:xfrm>
          <a:off x="4915783" y="166754"/>
          <a:ext cx="446044" cy="4460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BBC7A6-0D2A-487A-867B-6FB17AFC65AA}">
      <dsp:nvSpPr>
        <dsp:cNvPr id="0" name=""/>
        <dsp:cNvSpPr/>
      </dsp:nvSpPr>
      <dsp:spPr>
        <a:xfrm>
          <a:off x="4501599" y="1020611"/>
          <a:ext cx="1274414" cy="621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Route optimization reduces travel times and enhances connectivity for business and leisure travelers.</a:t>
          </a:r>
        </a:p>
      </dsp:txBody>
      <dsp:txXfrm>
        <a:off x="4501599" y="1020611"/>
        <a:ext cx="1274414" cy="621276"/>
      </dsp:txXfrm>
    </dsp:sp>
    <dsp:sp modelId="{BB3EDC0B-F73C-4467-A415-B351EC5ABF46}">
      <dsp:nvSpPr>
        <dsp:cNvPr id="0" name=""/>
        <dsp:cNvSpPr/>
      </dsp:nvSpPr>
      <dsp:spPr>
        <a:xfrm>
          <a:off x="1006518" y="1960492"/>
          <a:ext cx="777392" cy="77739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2DE312-4045-452F-850E-43C2D5AF216D}">
      <dsp:nvSpPr>
        <dsp:cNvPr id="0" name=""/>
        <dsp:cNvSpPr/>
      </dsp:nvSpPr>
      <dsp:spPr>
        <a:xfrm>
          <a:off x="1172192" y="2126166"/>
          <a:ext cx="446044" cy="4460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4D3934-74F0-48B8-9D81-B4E9C38B6106}">
      <dsp:nvSpPr>
        <dsp:cNvPr id="0" name=""/>
        <dsp:cNvSpPr/>
      </dsp:nvSpPr>
      <dsp:spPr>
        <a:xfrm>
          <a:off x="758007" y="2980023"/>
          <a:ext cx="1274414" cy="621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New hubs offer more efficient and cost-effective travel solutions.</a:t>
          </a:r>
        </a:p>
      </dsp:txBody>
      <dsp:txXfrm>
        <a:off x="758007" y="2980023"/>
        <a:ext cx="1274414" cy="621276"/>
      </dsp:txXfrm>
    </dsp:sp>
    <dsp:sp modelId="{7EF19B9F-4483-4CFA-B2AD-94FE1977ED59}">
      <dsp:nvSpPr>
        <dsp:cNvPr id="0" name=""/>
        <dsp:cNvSpPr/>
      </dsp:nvSpPr>
      <dsp:spPr>
        <a:xfrm>
          <a:off x="2503955" y="1960492"/>
          <a:ext cx="777392" cy="77739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239C5-07C4-4559-A7D0-AA1E008F4D5F}">
      <dsp:nvSpPr>
        <dsp:cNvPr id="0" name=""/>
        <dsp:cNvSpPr/>
      </dsp:nvSpPr>
      <dsp:spPr>
        <a:xfrm>
          <a:off x="2669629" y="2126166"/>
          <a:ext cx="446044" cy="44604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4F8064-1A05-40C0-903F-600B743251E2}">
      <dsp:nvSpPr>
        <dsp:cNvPr id="0" name=""/>
        <dsp:cNvSpPr/>
      </dsp:nvSpPr>
      <dsp:spPr>
        <a:xfrm>
          <a:off x="2255444" y="2980023"/>
          <a:ext cx="1274414" cy="621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Reduced congestion in traditional Sunbelt cities due to shifting travel patterns.</a:t>
          </a:r>
        </a:p>
      </dsp:txBody>
      <dsp:txXfrm>
        <a:off x="2255444" y="2980023"/>
        <a:ext cx="1274414" cy="621276"/>
      </dsp:txXfrm>
    </dsp:sp>
    <dsp:sp modelId="{51987E2C-09CA-4A37-99DD-E54516FDCE59}">
      <dsp:nvSpPr>
        <dsp:cNvPr id="0" name=""/>
        <dsp:cNvSpPr/>
      </dsp:nvSpPr>
      <dsp:spPr>
        <a:xfrm>
          <a:off x="4001391" y="1960492"/>
          <a:ext cx="777392" cy="77739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EB42CA-FA7C-45D1-A58B-60C341ED8135}">
      <dsp:nvSpPr>
        <dsp:cNvPr id="0" name=""/>
        <dsp:cNvSpPr/>
      </dsp:nvSpPr>
      <dsp:spPr>
        <a:xfrm>
          <a:off x="4167065" y="2126166"/>
          <a:ext cx="446044" cy="44604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237BE5-3382-483C-B16A-E8EBC9FDAD3F}">
      <dsp:nvSpPr>
        <dsp:cNvPr id="0" name=""/>
        <dsp:cNvSpPr/>
      </dsp:nvSpPr>
      <dsp:spPr>
        <a:xfrm>
          <a:off x="3752880" y="2980023"/>
          <a:ext cx="1274414" cy="621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These cities are set to become key players in the future of air travel. </a:t>
          </a:r>
        </a:p>
      </dsp:txBody>
      <dsp:txXfrm>
        <a:off x="3752880" y="2980023"/>
        <a:ext cx="1274414" cy="62127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11/22/2024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11/22/2024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13</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14</a:t>
            </a:fld>
            <a:endParaRPr lang="en-US"/>
          </a:p>
        </p:txBody>
      </p:sp>
    </p:spTree>
    <p:extLst>
      <p:ext uri="{BB962C8B-B14F-4D97-AF65-F5344CB8AC3E}">
        <p14:creationId xmlns:p14="http://schemas.microsoft.com/office/powerpoint/2010/main" val="1216998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15</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71129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2020 the number of airline passengers dropped by 60%. Domestically, demand decreased by about half. Despite the catastrophic effect of COVID on the airline industry, most airlines have rebounded almost completely.  </a:t>
            </a:r>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3988440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built a directed graph to represent flight connections between cities, ensuring the correct mapping of city names from the dataset to avoid discrepancies. </a:t>
            </a:r>
          </a:p>
          <a:p>
            <a:r>
              <a:rPr lang="en-US"/>
              <a:t>The solution integrates both direct and layover routes, calculating important metrics like flight time, operational costs (crew, fuel, maintenance, and airport fees), revenue, and profitability for each route. We implemented a comparison system that evaluates the shortest route and multiple layover routes based on profitability and travel time, with robust handling for cases where no direct path exists between cities. The entire process includes visualization of the most profitable routes, allowing for insights into route optimization and potential improvements for American Airlines</a:t>
            </a:r>
            <a:endParaRPr lang="en-US">
              <a:cs typeface="Calibri"/>
            </a:endParaRPr>
          </a:p>
        </p:txBody>
      </p:sp>
      <p:sp>
        <p:nvSpPr>
          <p:cNvPr id="4" name="Slide Number Placeholder 3"/>
          <p:cNvSpPr>
            <a:spLocks noGrp="1"/>
          </p:cNvSpPr>
          <p:nvPr>
            <p:ph type="sldNum" sz="quarter" idx="5"/>
          </p:nvPr>
        </p:nvSpPr>
        <p:spPr/>
        <p:txBody>
          <a:bodyPr/>
          <a:lstStyle/>
          <a:p>
            <a:fld id="{CC5DA344-5FA2-43F7-9D95-CA56C82B080A}" type="slidenum">
              <a:rPr lang="en-US" smtClean="0"/>
              <a:t>11</a:t>
            </a:fld>
            <a:endParaRPr lang="en-US"/>
          </a:p>
        </p:txBody>
      </p:sp>
    </p:spTree>
    <p:extLst>
      <p:ext uri="{BB962C8B-B14F-4D97-AF65-F5344CB8AC3E}">
        <p14:creationId xmlns:p14="http://schemas.microsoft.com/office/powerpoint/2010/main" val="206508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12</a:t>
            </a:fld>
            <a:endParaRPr lang="en-US"/>
          </a:p>
        </p:txBody>
      </p:sp>
    </p:spTree>
    <p:extLst>
      <p:ext uri="{BB962C8B-B14F-4D97-AF65-F5344CB8AC3E}">
        <p14:creationId xmlns:p14="http://schemas.microsoft.com/office/powerpoint/2010/main" val="272997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11/22/2024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11/22/2024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11/22/2024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11/22/2024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p>
        </p:txBody>
      </p:sp>
    </p:spTree>
    <p:extLst>
      <p:ext uri="{BB962C8B-B14F-4D97-AF65-F5344CB8AC3E}">
        <p14:creationId xmlns:p14="http://schemas.microsoft.com/office/powerpoint/2010/main" val="4056528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a:t>Click icon to add picture</a:t>
            </a:r>
          </a:p>
        </p:txBody>
      </p:sp>
    </p:spTree>
    <p:extLst>
      <p:ext uri="{BB962C8B-B14F-4D97-AF65-F5344CB8AC3E}">
        <p14:creationId xmlns:p14="http://schemas.microsoft.com/office/powerpoint/2010/main" val="260937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a:t>Click icon to add picture</a:t>
            </a:r>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2374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52046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0B3A65-BB60-F2B4-4CF4-19A7C53F188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1DB8D5-B954-BFC9-C8D8-F0491CCBE29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07D69F-27D7-2C68-A17D-3F1399C8BE71}"/>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9" y="365125"/>
            <a:ext cx="6645965" cy="1325563"/>
          </a:xfrm>
        </p:spPr>
        <p:txBody>
          <a:bodyPr anchor="b" anchorCtr="0">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1" y="2055813"/>
            <a:ext cx="5781261" cy="4067492"/>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7566991" y="-22860"/>
            <a:ext cx="4625008" cy="6903720"/>
          </a:xfrm>
        </p:spPr>
        <p:txBody>
          <a:bodyPr tIns="274320">
            <a:normAutofit/>
          </a:bodyPr>
          <a:lstStyle>
            <a:lvl1pPr marL="0" indent="0" algn="ctr">
              <a:buNone/>
              <a:defRPr sz="2000"/>
            </a:lvl1pPr>
          </a:lstStyle>
          <a:p>
            <a:r>
              <a:rPr lang="en-US"/>
              <a:t>Click icon to add picture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656868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11/22/2024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US"/>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74227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9C8ABD-000F-7A94-A7B0-9589F4FEFD54}"/>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C3A554-E5A9-B3CB-913D-45DBFBA79B40}"/>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A8DF3-F55A-2494-C55D-8FB94BBC6A4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9DC86E-6F8A-B036-5CB2-AA8A79837F35}"/>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9E0C03-C633-9356-4E28-678BAB7AE02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C8A4F7-6C4C-719B-298F-3B81223D178B}"/>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7E5D8B-D6BC-19AE-C0C9-249A5561700F}"/>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a:t>Click to add title</a:t>
            </a:r>
          </a:p>
        </p:txBody>
      </p:sp>
      <p:sp>
        <p:nvSpPr>
          <p:cNvPr id="15" name="Content Placeholder 3">
            <a:extLst>
              <a:ext uri="{FF2B5EF4-FFF2-40B4-BE49-F238E27FC236}">
                <a16:creationId xmlns:a16="http://schemas.microsoft.com/office/drawing/2014/main" id="{7A6C5266-7ECA-B150-2C0F-8670F43AC82D}"/>
              </a:ext>
            </a:extLst>
          </p:cNvPr>
          <p:cNvSpPr>
            <a:spLocks noGrp="1"/>
          </p:cNvSpPr>
          <p:nvPr>
            <p:ph sz="half" idx="14" hasCustomPrompt="1"/>
          </p:nvPr>
        </p:nvSpPr>
        <p:spPr>
          <a:xfrm>
            <a:off x="838200" y="1987669"/>
            <a:ext cx="6974711" cy="4297679"/>
          </a:xfrm>
        </p:spPr>
        <p:txBody>
          <a:bodyPr>
            <a:normAutofit/>
          </a:bodyPr>
          <a:lstStyle>
            <a:lvl1pPr marL="0" indent="0">
              <a:spcBef>
                <a:spcPts val="1000"/>
              </a:spcBef>
              <a:spcAft>
                <a:spcPts val="0"/>
              </a:spcAft>
              <a:buNone/>
              <a:defRPr sz="1800"/>
            </a:lvl1pPr>
            <a:lvl2pPr>
              <a:spcBef>
                <a:spcPts val="1000"/>
              </a:spcBef>
              <a:spcAft>
                <a:spcPts val="500"/>
              </a:spcAft>
              <a:defRPr sz="1800"/>
            </a:lvl2pPr>
            <a:lvl3pPr>
              <a:spcBef>
                <a:spcPts val="1000"/>
              </a:spcBef>
              <a:spcAft>
                <a:spcPts val="500"/>
              </a:spcAft>
              <a:defRPr sz="1800"/>
            </a:lvl3pPr>
            <a:lvl4pPr>
              <a:spcBef>
                <a:spcPts val="1000"/>
              </a:spcBef>
              <a:spcAft>
                <a:spcPts val="500"/>
              </a:spcAft>
              <a:defRPr sz="1800"/>
            </a:lvl4pPr>
            <a:lvl5pPr>
              <a:spcBef>
                <a:spcPts val="1000"/>
              </a:spcBef>
              <a:spcAft>
                <a:spcPts val="500"/>
              </a:spcAft>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17085" y="1987670"/>
            <a:ext cx="3436716" cy="4297680"/>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5187899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11/22/2024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11/22/2024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11/22/2024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11/22/2024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11/22/2024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11/22/2024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11/22/2024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11/22/2024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5" r:id="rId17"/>
    <p:sldLayoutId id="2147483686" r:id="rId18"/>
    <p:sldLayoutId id="2147483687" r:id="rId19"/>
    <p:sldLayoutId id="2147483688" r:id="rId20"/>
    <p:sldLayoutId id="2147483689" r:id="rId21"/>
    <p:sldLayoutId id="2147483691" r:id="rId22"/>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e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8_31E9BE5D.xml"/><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microsoft.com/office/2018/10/relationships/comments" Target="../comments/modernComment_10C_FDEA17AC.xml"/><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p:txBody>
          <a:bodyPr/>
          <a:lstStyle/>
          <a:p>
            <a:r>
              <a:rPr lang="en-IN" sz="3600" i="0">
                <a:solidFill>
                  <a:srgbClr val="0F4761"/>
                </a:solidFill>
                <a:latin typeface="Aptos Display"/>
              </a:rPr>
              <a:t>American Airlines Route Optimization</a:t>
            </a:r>
            <a:endParaRPr lang="en-US" sz="3600" i="0">
              <a:solidFill>
                <a:srgbClr val="0F4761"/>
              </a:solidFill>
              <a:latin typeface="Aptos Display"/>
            </a:endParaRPr>
          </a:p>
        </p:txBody>
      </p:sp>
      <p:pic>
        <p:nvPicPr>
          <p:cNvPr id="7" name="Picture Placeholder 6" descr="Looking up view of a city with skyscrapers">
            <a:extLst>
              <a:ext uri="{FF2B5EF4-FFF2-40B4-BE49-F238E27FC236}">
                <a16:creationId xmlns:a16="http://schemas.microsoft.com/office/drawing/2014/main" id="{ED21B7CD-3D69-26B5-8A0B-52A19A6B0A2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72" r="72"/>
          <a:stretch/>
        </p:blipFill>
        <p:spPr>
          <a:xfrm>
            <a:off x="5321810" y="2468"/>
            <a:ext cx="6578801" cy="6894576"/>
          </a:xfrm>
        </p:spPr>
      </p:pic>
    </p:spTree>
    <p:extLst>
      <p:ext uri="{BB962C8B-B14F-4D97-AF65-F5344CB8AC3E}">
        <p14:creationId xmlns:p14="http://schemas.microsoft.com/office/powerpoint/2010/main" val="307899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0" name="Straight Connector 6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4" name="Rectangle 83">
            <a:extLst>
              <a:ext uri="{FF2B5EF4-FFF2-40B4-BE49-F238E27FC236}">
                <a16:creationId xmlns:a16="http://schemas.microsoft.com/office/drawing/2014/main" id="{5B8092E2-D77A-4CE6-BB2D-626978445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02CD835-4B0F-45D6-9B85-B049A1005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989965" y="579951"/>
            <a:ext cx="9345550" cy="1221957"/>
          </a:xfrm>
        </p:spPr>
        <p:txBody>
          <a:bodyPr vert="horz" lIns="91440" tIns="45720" rIns="91440" bIns="45720" rtlCol="0" anchor="ctr">
            <a:normAutofit/>
          </a:bodyPr>
          <a:lstStyle/>
          <a:p>
            <a:pPr algn="r"/>
            <a:r>
              <a:rPr lang="en-US" sz="4400"/>
              <a:t>Beyond the Sunbelt</a:t>
            </a:r>
          </a:p>
        </p:txBody>
      </p:sp>
      <p:pic>
        <p:nvPicPr>
          <p:cNvPr id="24" name="Picture Placeholder 7">
            <a:extLst>
              <a:ext uri="{FF2B5EF4-FFF2-40B4-BE49-F238E27FC236}">
                <a16:creationId xmlns:a16="http://schemas.microsoft.com/office/drawing/2014/main" id="{A672B903-78EE-718A-C122-69D51207883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6847" r="11780"/>
          <a:stretch/>
        </p:blipFill>
        <p:spPr>
          <a:xfrm>
            <a:off x="20" y="2009553"/>
            <a:ext cx="5188507" cy="4847794"/>
          </a:xfrm>
          <a:prstGeom prst="rect">
            <a:avLst/>
          </a:prstGeom>
          <a:noFill/>
        </p:spPr>
      </p:pic>
      <p:cxnSp>
        <p:nvCxnSpPr>
          <p:cNvPr id="88" name="Straight Connector 87">
            <a:extLst>
              <a:ext uri="{FF2B5EF4-FFF2-40B4-BE49-F238E27FC236}">
                <a16:creationId xmlns:a16="http://schemas.microsoft.com/office/drawing/2014/main" id="{7D02BE56-7EB5-4E62-B6E2-1C49E470A9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303028"/>
            <a:ext cx="3296093" cy="170652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4595B06-EDA5-4E45-BED4-7891E7E0CD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1" idx="1"/>
          </p:cNvCxnSpPr>
          <p:nvPr>
            <p:extLst>
              <p:ext uri="{386F3935-93C4-4BCD-93E2-E3B085C9AB24}">
                <p16:designElem xmlns:p16="http://schemas.microsoft.com/office/powerpoint/2015/main" val="1"/>
              </p:ext>
            </p:extLst>
          </p:nvPr>
        </p:nvCxnSpPr>
        <p:spPr>
          <a:xfrm flipH="1">
            <a:off x="0" y="9137"/>
            <a:ext cx="5745707" cy="99596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9592DA5-68A4-46A6-90EA-F0304FF8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356946" y="9137"/>
            <a:ext cx="714366" cy="20004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9C9A5D-F572-476A-99A9-700077150B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977116" y="9137"/>
            <a:ext cx="4214884" cy="78243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65" name="Rectangle 1">
            <a:extLst>
              <a:ext uri="{FF2B5EF4-FFF2-40B4-BE49-F238E27FC236}">
                <a16:creationId xmlns:a16="http://schemas.microsoft.com/office/drawing/2014/main" id="{572C4F57-EE5E-E282-F5DA-158B0A5557CF}"/>
              </a:ext>
            </a:extLst>
          </p:cNvPr>
          <p:cNvGraphicFramePr>
            <a:graphicFrameLocks noGrp="1"/>
          </p:cNvGraphicFramePr>
          <p:nvPr>
            <p:ph sz="half" idx="2"/>
            <p:extLst>
              <p:ext uri="{D42A27DB-BD31-4B8C-83A1-F6EECF244321}">
                <p14:modId xmlns:p14="http://schemas.microsoft.com/office/powerpoint/2010/main" val="1025146165"/>
              </p:ext>
            </p:extLst>
          </p:nvPr>
        </p:nvGraphicFramePr>
        <p:xfrm>
          <a:off x="5745707" y="2499427"/>
          <a:ext cx="5785303" cy="36023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77605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Placeholder 19">
            <a:extLst>
              <a:ext uri="{FF2B5EF4-FFF2-40B4-BE49-F238E27FC236}">
                <a16:creationId xmlns:a16="http://schemas.microsoft.com/office/drawing/2014/main" id="{E5D7764F-CE06-1A00-3555-ACAE6ACDFE10}"/>
              </a:ext>
            </a:extLst>
          </p:cNvPr>
          <p:cNvPicPr>
            <a:picLocks noGrp="1" noChangeAspect="1"/>
          </p:cNvPicPr>
          <p:nvPr>
            <p:ph type="pic" sz="quarter" idx="13"/>
          </p:nvPr>
        </p:nvPicPr>
        <p:blipFill>
          <a:blip r:embed="rId3">
            <a:alphaModFix amt="50000"/>
            <a:extLst>
              <a:ext uri="{28A0092B-C50C-407E-A947-70E740481C1C}">
                <a14:useLocalDpi xmlns:a14="http://schemas.microsoft.com/office/drawing/2010/main" val="0"/>
              </a:ext>
            </a:extLst>
          </a:blip>
          <a:srcRect/>
          <a:stretch/>
        </p:blipFill>
        <p:spPr>
          <a:xfrm>
            <a:off x="-1339" y="10"/>
            <a:ext cx="12192000" cy="6857990"/>
          </a:xfrm>
          <a:prstGeom prst="rect">
            <a:avLst/>
          </a:prstGeom>
        </p:spPr>
      </p:pic>
      <p:sp>
        <p:nvSpPr>
          <p:cNvPr id="80" name="Rectangle 79">
            <a:extLst>
              <a:ext uri="{FF2B5EF4-FFF2-40B4-BE49-F238E27FC236}">
                <a16:creationId xmlns:a16="http://schemas.microsoft.com/office/drawing/2014/main" id="{D8BE8C52-9C3E-4691-A186-7582BDF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 y="696037"/>
            <a:ext cx="12188952" cy="5172500"/>
          </a:xfrm>
          <a:prstGeom prst="rect">
            <a:avLst/>
          </a:prstGeom>
          <a:gradFill>
            <a:gsLst>
              <a:gs pos="42000">
                <a:srgbClr val="000000">
                  <a:alpha val="23000"/>
                </a:srgbClr>
              </a:gs>
              <a:gs pos="0">
                <a:srgbClr val="000000">
                  <a:alpha val="0"/>
                </a:srgbClr>
              </a:gs>
              <a:gs pos="71000">
                <a:srgbClr val="000000">
                  <a:alpha val="2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681036" y="5966012"/>
            <a:ext cx="9144000" cy="1009650"/>
          </a:xfrm>
        </p:spPr>
        <p:txBody>
          <a:bodyPr vert="horz" lIns="91440" tIns="45720" rIns="91440" bIns="45720" rtlCol="0" anchor="b">
            <a:noAutofit/>
          </a:bodyPr>
          <a:lstStyle/>
          <a:p>
            <a:pPr algn="ctr"/>
            <a:r>
              <a:rPr lang="en-US" sz="5400" i="1" kern="1200" cap="all" baseline="0">
                <a:solidFill>
                  <a:srgbClr val="FFFFFF"/>
                </a:solidFill>
                <a:latin typeface="+mj-lt"/>
                <a:ea typeface="+mj-ea"/>
                <a:cs typeface="+mj-cs"/>
              </a:rPr>
              <a:t>Route Optimization</a:t>
            </a:r>
          </a:p>
        </p:txBody>
      </p:sp>
      <p:pic>
        <p:nvPicPr>
          <p:cNvPr id="8" name="Content Placeholder 7" descr="A grey background with black text&#10;&#10;Description automatically generated">
            <a:extLst>
              <a:ext uri="{FF2B5EF4-FFF2-40B4-BE49-F238E27FC236}">
                <a16:creationId xmlns:a16="http://schemas.microsoft.com/office/drawing/2014/main" id="{D69E2675-9B8E-5A4D-A24F-C16DB7A30DE5}"/>
              </a:ext>
            </a:extLst>
          </p:cNvPr>
          <p:cNvPicPr>
            <a:picLocks noGrp="1" noChangeAspect="1"/>
          </p:cNvPicPr>
          <p:nvPr>
            <p:ph sz="half" idx="1"/>
          </p:nvPr>
        </p:nvPicPr>
        <p:blipFill>
          <a:blip r:embed="rId4"/>
          <a:stretch>
            <a:fillRect/>
          </a:stretch>
        </p:blipFill>
        <p:spPr>
          <a:xfrm>
            <a:off x="735747" y="717751"/>
            <a:ext cx="9911429" cy="5123564"/>
          </a:xfrm>
        </p:spPr>
      </p:pic>
    </p:spTree>
    <p:extLst>
      <p:ext uri="{BB962C8B-B14F-4D97-AF65-F5344CB8AC3E}">
        <p14:creationId xmlns:p14="http://schemas.microsoft.com/office/powerpoint/2010/main" val="2737241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1135602" y="333653"/>
            <a:ext cx="9906000" cy="1382156"/>
          </a:xfrm>
          <a:noFill/>
        </p:spPr>
        <p:txBody>
          <a:bodyPr/>
          <a:lstStyle/>
          <a:p>
            <a:r>
              <a:rPr lang="en-US"/>
              <a:t>Findings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4"/>
          </p:nvPr>
        </p:nvSpPr>
        <p:spPr>
          <a:noFill/>
        </p:spPr>
        <p:txBody>
          <a:bodyPr vert="horz" lIns="91440" tIns="45720" rIns="91440" bIns="45720" rtlCol="0" anchor="t">
            <a:normAutofit/>
          </a:bodyPr>
          <a:lstStyle/>
          <a:p>
            <a:endParaRPr lang="en-US"/>
          </a:p>
          <a:p>
            <a:pPr lvl="1"/>
            <a:endParaRPr lang="en-US"/>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half" idx="2"/>
          </p:nvPr>
        </p:nvSpPr>
        <p:spPr>
          <a:xfrm>
            <a:off x="2616793" y="1855415"/>
            <a:ext cx="8600560" cy="4334670"/>
          </a:xfrm>
          <a:noFill/>
        </p:spPr>
        <p:txBody>
          <a:bodyPr vert="horz" lIns="91440" tIns="45720" rIns="91440" bIns="45720" rtlCol="0" anchor="t">
            <a:normAutofit/>
          </a:bodyPr>
          <a:lstStyle/>
          <a:p>
            <a:r>
              <a:rPr lang="en-US" sz="2000" b="1">
                <a:solidFill>
                  <a:srgbClr val="0D0D0D"/>
                </a:solidFill>
                <a:ea typeface="+mn-lt"/>
                <a:cs typeface="+mn-lt"/>
              </a:rPr>
              <a:t>Double-Down</a:t>
            </a:r>
            <a:r>
              <a:rPr lang="en-US" sz="2000">
                <a:solidFill>
                  <a:srgbClr val="0D0D0D"/>
                </a:solidFill>
                <a:ea typeface="+mn-lt"/>
                <a:cs typeface="+mn-lt"/>
              </a:rPr>
              <a:t> Strengthen current hubs in sunbelt region and add routes to underserved markets. </a:t>
            </a:r>
            <a:endParaRPr lang="en-US" sz="2000">
              <a:solidFill>
                <a:srgbClr val="0D0D0D"/>
              </a:solidFill>
            </a:endParaRPr>
          </a:p>
          <a:p>
            <a:endParaRPr lang="en-US" sz="2000">
              <a:solidFill>
                <a:srgbClr val="0D0D0D"/>
              </a:solidFill>
              <a:ea typeface="+mn-lt"/>
              <a:cs typeface="+mn-lt"/>
            </a:endParaRPr>
          </a:p>
          <a:p>
            <a:r>
              <a:rPr lang="en-US" sz="2000" b="1">
                <a:solidFill>
                  <a:srgbClr val="0D0D0D"/>
                </a:solidFill>
                <a:ea typeface="+mn-lt"/>
                <a:cs typeface="+mn-lt"/>
              </a:rPr>
              <a:t>Layovers </a:t>
            </a:r>
            <a:r>
              <a:rPr lang="en-US" sz="2000">
                <a:solidFill>
                  <a:srgbClr val="0D0D0D"/>
                </a:solidFill>
                <a:ea typeface="+mn-lt"/>
                <a:cs typeface="+mn-lt"/>
              </a:rPr>
              <a:t>Developed model to incorporate American Airlines hubs into routes to Northeast and Western regions. Limited layover time to reduce travel time, with potential to lower fares.</a:t>
            </a:r>
          </a:p>
          <a:p>
            <a:endParaRPr lang="en-US" sz="2000">
              <a:solidFill>
                <a:srgbClr val="0D0D0D"/>
              </a:solidFill>
              <a:ea typeface="+mn-lt"/>
              <a:cs typeface="+mn-lt"/>
            </a:endParaRPr>
          </a:p>
          <a:p>
            <a:r>
              <a:rPr lang="en-US" sz="2000" b="1">
                <a:solidFill>
                  <a:srgbClr val="0D0D0D"/>
                </a:solidFill>
                <a:ea typeface="+mn-lt"/>
                <a:cs typeface="+mn-lt"/>
              </a:rPr>
              <a:t>Fare Focus</a:t>
            </a:r>
            <a:r>
              <a:rPr lang="en-US" sz="2000">
                <a:solidFill>
                  <a:srgbClr val="0D0D0D"/>
                </a:solidFill>
                <a:ea typeface="+mn-lt"/>
                <a:cs typeface="+mn-lt"/>
              </a:rPr>
              <a:t> Refining pricing strategies, including higher fares during peak seasons and 1.5x normal fare for bookings within 5 days of travel.</a:t>
            </a:r>
          </a:p>
          <a:p>
            <a:pPr marL="285750" indent="-285750">
              <a:buChar char="•"/>
            </a:pPr>
            <a:endParaRPr lang="en-US" sz="2000">
              <a:solidFill>
                <a:srgbClr val="0D0D0D"/>
              </a:solidFill>
            </a:endParaRPr>
          </a:p>
        </p:txBody>
      </p:sp>
    </p:spTree>
    <p:extLst>
      <p:ext uri="{BB962C8B-B14F-4D97-AF65-F5344CB8AC3E}">
        <p14:creationId xmlns:p14="http://schemas.microsoft.com/office/powerpoint/2010/main" val="643777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135602" y="333653"/>
            <a:ext cx="9906000" cy="1382156"/>
          </a:xfrm>
          <a:noFill/>
        </p:spPr>
        <p:txBody>
          <a:bodyPr/>
          <a:lstStyle/>
          <a:p>
            <a:r>
              <a:rPr lang="en-US"/>
              <a:t>Challenges</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half" idx="15"/>
          </p:nvPr>
        </p:nvSpPr>
        <p:spPr>
          <a:noFill/>
        </p:spPr>
        <p:txBody>
          <a:bodyPr vert="horz" lIns="91440" tIns="45720" rIns="91440" bIns="45720" rtlCol="0" anchor="t">
            <a:normAutofit/>
          </a:bodyPr>
          <a:lstStyle/>
          <a:p>
            <a:endParaRPr lang="en-US"/>
          </a:p>
          <a:p>
            <a:endParaRPr lang="en-US"/>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sz="half" idx="14"/>
          </p:nvPr>
        </p:nvSpPr>
        <p:spPr>
          <a:xfrm>
            <a:off x="2228258" y="2079917"/>
            <a:ext cx="8781532" cy="4067492"/>
          </a:xfrm>
          <a:noFill/>
        </p:spPr>
        <p:txBody>
          <a:bodyPr vert="horz" lIns="91440" tIns="45720" rIns="91440" bIns="45720" rtlCol="0" anchor="t">
            <a:normAutofit/>
          </a:bodyPr>
          <a:lstStyle/>
          <a:p>
            <a:r>
              <a:rPr lang="en-US" b="1">
                <a:ea typeface="+mn-lt"/>
                <a:cs typeface="+mn-lt"/>
              </a:rPr>
              <a:t>Redundant Layovers</a:t>
            </a:r>
            <a:endParaRPr lang="en-US" b="1"/>
          </a:p>
          <a:p>
            <a:r>
              <a:rPr lang="en-US">
                <a:ea typeface="+mn-lt"/>
                <a:cs typeface="+mn-lt"/>
              </a:rPr>
              <a:t>Layover cities being too close to the start or end destinations, making connections inefficient.</a:t>
            </a:r>
            <a:endParaRPr lang="en-US"/>
          </a:p>
          <a:p>
            <a:r>
              <a:rPr lang="en-US" b="1">
                <a:ea typeface="+mn-lt"/>
                <a:cs typeface="+mn-lt"/>
              </a:rPr>
              <a:t>Balancing Pricing and Profitability</a:t>
            </a:r>
            <a:endParaRPr lang="en-US" b="1"/>
          </a:p>
          <a:p>
            <a:r>
              <a:rPr lang="en-US">
                <a:ea typeface="+mn-lt"/>
                <a:cs typeface="+mn-lt"/>
              </a:rPr>
              <a:t>Difficulty in offering customer-friendly fares while ensuring profitability for all routes.</a:t>
            </a:r>
            <a:endParaRPr lang="en-US"/>
          </a:p>
          <a:p>
            <a:r>
              <a:rPr lang="en-US" b="1">
                <a:ea typeface="+mn-lt"/>
                <a:cs typeface="+mn-lt"/>
              </a:rPr>
              <a:t>Inaccurate Cost Estimations</a:t>
            </a:r>
            <a:endParaRPr lang="en-US" b="1"/>
          </a:p>
          <a:p>
            <a:r>
              <a:rPr lang="en-US">
                <a:ea typeface="+mn-lt"/>
                <a:cs typeface="+mn-lt"/>
              </a:rPr>
              <a:t>Challenges in estimating realistic fuel and airport charges, leading to potential miscalculations of profitability.</a:t>
            </a:r>
            <a:endParaRPr lang="en-US"/>
          </a:p>
          <a:p>
            <a:r>
              <a:rPr lang="en-US" b="1">
                <a:ea typeface="+mn-lt"/>
                <a:cs typeface="+mn-lt"/>
              </a:rPr>
              <a:t>Regional Connectivity Issues</a:t>
            </a:r>
            <a:endParaRPr lang="en-US" b="1"/>
          </a:p>
          <a:p>
            <a:r>
              <a:rPr lang="en-US">
                <a:ea typeface="+mn-lt"/>
                <a:cs typeface="+mn-lt"/>
              </a:rPr>
              <a:t>Ensuring strong connectivity within the Sunbelt region while expanding access to other parts of the U.S.</a:t>
            </a:r>
            <a:endParaRPr lang="en-US"/>
          </a:p>
        </p:txBody>
      </p:sp>
    </p:spTree>
    <p:extLst>
      <p:ext uri="{BB962C8B-B14F-4D97-AF65-F5344CB8AC3E}">
        <p14:creationId xmlns:p14="http://schemas.microsoft.com/office/powerpoint/2010/main" val="72960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1135602" y="333653"/>
            <a:ext cx="9906000" cy="1382156"/>
          </a:xfrm>
          <a:noFill/>
        </p:spPr>
        <p:txBody>
          <a:bodyPr/>
          <a:lstStyle/>
          <a:p>
            <a:r>
              <a:rPr lang="en-US"/>
              <a:t>TAKEAWAYS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4"/>
          </p:nvPr>
        </p:nvSpPr>
        <p:spPr>
          <a:noFill/>
        </p:spPr>
        <p:txBody>
          <a:bodyPr vert="horz" lIns="91440" tIns="45720" rIns="91440" bIns="45720" rtlCol="0" anchor="t">
            <a:normAutofit/>
          </a:bodyPr>
          <a:lstStyle/>
          <a:p>
            <a:endParaRPr lang="en-US"/>
          </a:p>
          <a:p>
            <a:pPr marL="457200" lvl="1" indent="0">
              <a:buNone/>
            </a:pPr>
            <a:endParaRPr lang="en-US"/>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half" idx="2"/>
          </p:nvPr>
        </p:nvSpPr>
        <p:spPr>
          <a:xfrm>
            <a:off x="2010583" y="2189735"/>
            <a:ext cx="8600560" cy="4334670"/>
          </a:xfrm>
          <a:noFill/>
        </p:spPr>
        <p:txBody>
          <a:bodyPr vert="horz" lIns="91440" tIns="45720" rIns="91440" bIns="45720" rtlCol="0" anchor="t">
            <a:normAutofit/>
          </a:bodyPr>
          <a:lstStyle/>
          <a:p>
            <a:r>
              <a:rPr lang="en-US" sz="2000" b="1">
                <a:solidFill>
                  <a:srgbClr val="0D0D0D"/>
                </a:solidFill>
                <a:ea typeface="+mn-lt"/>
                <a:cs typeface="+mn-lt"/>
              </a:rPr>
              <a:t>Expand </a:t>
            </a:r>
            <a:r>
              <a:rPr lang="en-US" sz="2000">
                <a:solidFill>
                  <a:srgbClr val="0D0D0D"/>
                </a:solidFill>
                <a:ea typeface="+mn-lt"/>
                <a:cs typeface="+mn-lt"/>
              </a:rPr>
              <a:t>Currently focused on domestic airports in the USA, with plans to expand research and analysis globally in the future.</a:t>
            </a:r>
            <a:endParaRPr lang="en-US" sz="2000"/>
          </a:p>
          <a:p>
            <a:r>
              <a:rPr lang="en-US" sz="2000" b="1">
                <a:solidFill>
                  <a:srgbClr val="0D0D0D"/>
                </a:solidFill>
                <a:ea typeface="+mn-lt"/>
                <a:cs typeface="+mn-lt"/>
              </a:rPr>
              <a:t>Sentiment </a:t>
            </a:r>
            <a:r>
              <a:rPr lang="en-US" sz="2000">
                <a:solidFill>
                  <a:srgbClr val="0D0D0D"/>
                </a:solidFill>
                <a:ea typeface="+mn-lt"/>
                <a:cs typeface="+mn-lt"/>
              </a:rPr>
              <a:t>Further refining pricing strategies, taking customer sentiment into account for any price increases and low fare trade-offs</a:t>
            </a:r>
          </a:p>
          <a:p>
            <a:r>
              <a:rPr lang="en-US" sz="2000" b="1">
                <a:solidFill>
                  <a:srgbClr val="0D0D0D"/>
                </a:solidFill>
                <a:ea typeface="+mn-lt"/>
                <a:cs typeface="+mn-lt"/>
              </a:rPr>
              <a:t>Partners </a:t>
            </a:r>
            <a:r>
              <a:rPr lang="en-US" sz="2000">
                <a:solidFill>
                  <a:srgbClr val="0D0D0D"/>
                </a:solidFill>
                <a:ea typeface="+mn-lt"/>
                <a:cs typeface="+mn-lt"/>
              </a:rPr>
              <a:t>Incorporate code share partners and alliances to analysis. </a:t>
            </a:r>
            <a:endParaRPr lang="en-US" sz="2000">
              <a:solidFill>
                <a:srgbClr val="0D0D0D"/>
              </a:solidFill>
            </a:endParaRPr>
          </a:p>
          <a:p>
            <a:r>
              <a:rPr lang="en-US" sz="2000" b="1">
                <a:solidFill>
                  <a:srgbClr val="0D0D0D"/>
                </a:solidFill>
                <a:ea typeface="+mn-lt"/>
                <a:cs typeface="+mn-lt"/>
              </a:rPr>
              <a:t>Efficiency</a:t>
            </a:r>
            <a:r>
              <a:rPr lang="en-US" sz="2000">
                <a:solidFill>
                  <a:srgbClr val="0D0D0D"/>
                </a:solidFill>
                <a:ea typeface="+mn-lt"/>
                <a:cs typeface="+mn-lt"/>
              </a:rPr>
              <a:t> Optimizing fuel usage and fare pricing to enhance sustainability and profitability.</a:t>
            </a:r>
            <a:endParaRPr lang="en-US" sz="2000"/>
          </a:p>
        </p:txBody>
      </p:sp>
    </p:spTree>
    <p:extLst>
      <p:ext uri="{BB962C8B-B14F-4D97-AF65-F5344CB8AC3E}">
        <p14:creationId xmlns:p14="http://schemas.microsoft.com/office/powerpoint/2010/main" val="1111362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5" descr="Close-up of a bridge with wires">
            <a:extLst>
              <a:ext uri="{FF2B5EF4-FFF2-40B4-BE49-F238E27FC236}">
                <a16:creationId xmlns:a16="http://schemas.microsoft.com/office/drawing/2014/main" id="{E461669C-A7BA-D639-22CB-B5FBBE698B3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0" r="20"/>
          <a:stretch/>
        </p:blipFill>
        <p:spPr>
          <a:noFill/>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lstStyle/>
          <a:p>
            <a:r>
              <a:rPr lang="en-US"/>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noFill/>
        </p:spPr>
        <p:txBody>
          <a:bodyPr anchor="t">
            <a:normAutofit/>
          </a:bodyPr>
          <a:lstStyle/>
          <a:p>
            <a:r>
              <a:rPr lang="en-US"/>
              <a:t>Team Five</a:t>
            </a:r>
          </a:p>
          <a:p>
            <a:r>
              <a:rPr lang="en-US"/>
              <a:t>BUAN6390</a:t>
            </a:r>
          </a:p>
        </p:txBody>
      </p:sp>
    </p:spTree>
    <p:extLst>
      <p:ext uri="{BB962C8B-B14F-4D97-AF65-F5344CB8AC3E}">
        <p14:creationId xmlns:p14="http://schemas.microsoft.com/office/powerpoint/2010/main" val="121080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noFill/>
        </p:spPr>
        <p:txBody>
          <a:bodyPr>
            <a:noAutofit/>
          </a:bodyPr>
          <a:lstStyle/>
          <a:p>
            <a:r>
              <a:rPr lang="en-US"/>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noFill/>
        </p:spPr>
        <p:txBody>
          <a:bodyPr anchor="ctr">
            <a:normAutofit/>
          </a:bodyPr>
          <a:lstStyle/>
          <a:p>
            <a:r>
              <a:rPr lang="en-US"/>
              <a:t>Objective</a:t>
            </a:r>
          </a:p>
          <a:p>
            <a:r>
              <a:rPr lang="en-US"/>
              <a:t>Data &amp; Exploratory Analysis</a:t>
            </a:r>
          </a:p>
          <a:p>
            <a:r>
              <a:rPr lang="en-US"/>
              <a:t>COVID Impact on Market Share</a:t>
            </a:r>
          </a:p>
          <a:p>
            <a:r>
              <a:rPr lang="en-US"/>
              <a:t>Fare and passenger analysis</a:t>
            </a:r>
          </a:p>
          <a:p>
            <a:r>
              <a:rPr lang="en-US"/>
              <a:t>Route Optimization</a:t>
            </a:r>
          </a:p>
          <a:p>
            <a:r>
              <a:rPr lang="en-US"/>
              <a:t>Recommendation</a:t>
            </a:r>
          </a:p>
        </p:txBody>
      </p:sp>
      <p:pic>
        <p:nvPicPr>
          <p:cNvPr id="25" name="Picture Placeholder 6" descr="A city skyline">
            <a:extLst>
              <a:ext uri="{FF2B5EF4-FFF2-40B4-BE49-F238E27FC236}">
                <a16:creationId xmlns:a16="http://schemas.microsoft.com/office/drawing/2014/main" id="{086C9520-C924-5732-CC82-F0C4A533D4E2}"/>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8" r="38"/>
          <a:stretch/>
        </p:blipFill>
        <p:spPr/>
      </p:pic>
    </p:spTree>
    <p:extLst>
      <p:ext uri="{BB962C8B-B14F-4D97-AF65-F5344CB8AC3E}">
        <p14:creationId xmlns:p14="http://schemas.microsoft.com/office/powerpoint/2010/main" val="1038351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524000" y="743671"/>
            <a:ext cx="9144000" cy="746462"/>
          </a:xfrm>
          <a:noFill/>
        </p:spPr>
        <p:txBody>
          <a:bodyPr anchor="b"/>
          <a:lstStyle/>
          <a:p>
            <a:r>
              <a:rPr lang="en-US"/>
              <a:t>Introduction</a:t>
            </a:r>
          </a:p>
        </p:txBody>
      </p:sp>
      <p:pic>
        <p:nvPicPr>
          <p:cNvPr id="17" name="Picture Placeholder 16" descr="A city with tall buildings">
            <a:extLst>
              <a:ext uri="{FF2B5EF4-FFF2-40B4-BE49-F238E27FC236}">
                <a16:creationId xmlns:a16="http://schemas.microsoft.com/office/drawing/2014/main" id="{4D6EE8D1-247A-B95F-BD1A-A2D76964CF3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3" r="13"/>
          <a:stretch/>
        </p:blipFill>
        <p:spPr/>
      </p:pic>
      <p:sp>
        <p:nvSpPr>
          <p:cNvPr id="4" name="TextBox 3">
            <a:extLst>
              <a:ext uri="{FF2B5EF4-FFF2-40B4-BE49-F238E27FC236}">
                <a16:creationId xmlns:a16="http://schemas.microsoft.com/office/drawing/2014/main" id="{6435C6D4-52AE-52A8-66F6-07D8F512C3BC}"/>
              </a:ext>
            </a:extLst>
          </p:cNvPr>
          <p:cNvSpPr txBox="1"/>
          <p:nvPr/>
        </p:nvSpPr>
        <p:spPr>
          <a:xfrm>
            <a:off x="1865745" y="1865745"/>
            <a:ext cx="8349673" cy="2339102"/>
          </a:xfrm>
          <a:prstGeom prst="rect">
            <a:avLst/>
          </a:prstGeom>
          <a:noFill/>
        </p:spPr>
        <p:txBody>
          <a:bodyPr wrap="square" lIns="91440" tIns="45720" rIns="91440" bIns="45720" rtlCol="0" anchor="t">
            <a:spAutoFit/>
          </a:bodyPr>
          <a:lstStyle/>
          <a:p>
            <a:r>
              <a:rPr lang="en-US" sz="1600">
                <a:latin typeface="Univers Condensed Light"/>
                <a:cs typeface="Calibri"/>
              </a:rPr>
              <a:t>Despite record profits, American Airlines' margins have fallen behind competitors United and Delta. We plan to analyze flight routes, fare, and passenger data over the last 10 years to suggest ways to optimize routes and achieve higher efficiencies. We will analyze how airline market shares have shifted before and after COVID. American Airlines current network is focused on the sunbelt, and we will explore opportunities to expand market share in North and West regions.</a:t>
            </a:r>
            <a:endParaRPr lang="en-US" sz="1600">
              <a:latin typeface="Univers Condensed Light"/>
            </a:endParaRPr>
          </a:p>
          <a:p>
            <a:endParaRPr lang="en-US" sz="1600">
              <a:latin typeface="Univers Condensed Light"/>
              <a:cs typeface="Calibri"/>
            </a:endParaRPr>
          </a:p>
          <a:p>
            <a:r>
              <a:rPr lang="en-US" sz="1600">
                <a:latin typeface="Univers Condensed Light"/>
                <a:cs typeface="Calibri"/>
              </a:rPr>
              <a:t>We will evaluate flight distance, destinations, fares, and market share in markets across the country to optimize operations and expand market share. </a:t>
            </a:r>
            <a:endParaRPr lang="en-US" sz="1600">
              <a:latin typeface="Univers Condensed Light"/>
            </a:endParaRPr>
          </a:p>
          <a:p>
            <a:endParaRPr lang="en-US"/>
          </a:p>
        </p:txBody>
      </p:sp>
    </p:spTree>
    <p:extLst>
      <p:ext uri="{BB962C8B-B14F-4D97-AF65-F5344CB8AC3E}">
        <p14:creationId xmlns:p14="http://schemas.microsoft.com/office/powerpoint/2010/main" val="821088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4864230" y="533401"/>
            <a:ext cx="6184769" cy="792479"/>
          </a:xfrm>
          <a:noFill/>
        </p:spPr>
        <p:txBody>
          <a:bodyPr/>
          <a:lstStyle/>
          <a:p>
            <a:r>
              <a:rPr lang="en-US"/>
              <a:t>Project Scope</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3"/>
          </p:nvPr>
        </p:nvSpPr>
        <p:spPr>
          <a:xfrm>
            <a:off x="5368354" y="1452499"/>
            <a:ext cx="4891616" cy="5144013"/>
          </a:xfrm>
          <a:solidFill>
            <a:schemeClr val="bg1"/>
          </a:solidFill>
        </p:spPr>
        <p:txBody>
          <a:bodyPr vert="horz" lIns="91440" tIns="45720" rIns="91440" bIns="45720" rtlCol="0" anchor="t">
            <a:normAutofit fontScale="77500" lnSpcReduction="20000"/>
          </a:bodyPr>
          <a:lstStyle/>
          <a:p>
            <a:pPr lvl="1" indent="0">
              <a:buNone/>
            </a:pPr>
            <a:r>
              <a:rPr lang="en-US"/>
              <a:t>American is the largest airline in the United States, but net income falls 3-4% below top competitors Delta and United. Fuel efficiencies are comparable across top four airlines. </a:t>
            </a:r>
          </a:p>
          <a:p>
            <a:pPr lvl="1" indent="0">
              <a:buNone/>
            </a:pPr>
            <a:r>
              <a:rPr lang="en-US"/>
              <a:t>The top factors we will explore:</a:t>
            </a:r>
          </a:p>
          <a:p>
            <a:pPr marL="285750" lvl="1" indent="-285750"/>
            <a:r>
              <a:rPr lang="en-US"/>
              <a:t>COVID impact on market share</a:t>
            </a:r>
          </a:p>
          <a:p>
            <a:pPr marL="285750" lvl="1" indent="-285750"/>
            <a:r>
              <a:rPr lang="en-US"/>
              <a:t>Optimizing existing routes and routing through current hubs</a:t>
            </a:r>
          </a:p>
          <a:p>
            <a:pPr marL="285750" lvl="1" indent="-285750"/>
            <a:r>
              <a:rPr lang="en-US"/>
              <a:t>Expanding coverage to new routes utilizing current hubs</a:t>
            </a:r>
          </a:p>
          <a:p>
            <a:pPr marL="285750" lvl="1" indent="-285750"/>
            <a:r>
              <a:rPr lang="en-US"/>
              <a:t>Competitive fare analysis</a:t>
            </a:r>
          </a:p>
          <a:p>
            <a:pPr lvl="1" indent="0">
              <a:buNone/>
            </a:pPr>
            <a:endParaRPr lang="en-US"/>
          </a:p>
          <a:p>
            <a:pPr lvl="1" indent="0">
              <a:buNone/>
            </a:pPr>
            <a:r>
              <a:rPr lang="en-US"/>
              <a:t>Important factors beyond the scope of this project:</a:t>
            </a:r>
          </a:p>
          <a:p>
            <a:pPr marL="285750" lvl="1" indent="-285750"/>
            <a:r>
              <a:rPr lang="en-US"/>
              <a:t>International networks</a:t>
            </a:r>
          </a:p>
          <a:p>
            <a:pPr marL="285750" lvl="1" indent="-285750"/>
            <a:r>
              <a:rPr lang="en-US"/>
              <a:t>Domestic overcapacity</a:t>
            </a:r>
          </a:p>
          <a:p>
            <a:pPr marL="285750" lvl="1" indent="-285750"/>
            <a:r>
              <a:rPr lang="en-US"/>
              <a:t>Operating expenses</a:t>
            </a:r>
          </a:p>
          <a:p>
            <a:pPr marL="285750" lvl="1" indent="-285750"/>
            <a:r>
              <a:rPr lang="en-US"/>
              <a:t>Distribution channels</a:t>
            </a:r>
          </a:p>
          <a:p>
            <a:pPr marL="285750" lvl="1" indent="-285750"/>
            <a:r>
              <a:rPr lang="en-US"/>
              <a:t>Code sharing</a:t>
            </a:r>
          </a:p>
          <a:p>
            <a:pPr marL="285750" lvl="1" indent="-285750"/>
            <a:endParaRPr lang="en-US"/>
          </a:p>
        </p:txBody>
      </p:sp>
      <p:pic>
        <p:nvPicPr>
          <p:cNvPr id="5" name="Picture 2" descr="Infographic: How The Four Biggest U.S. Airlines Compare | Statista">
            <a:extLst>
              <a:ext uri="{FF2B5EF4-FFF2-40B4-BE49-F238E27FC236}">
                <a16:creationId xmlns:a16="http://schemas.microsoft.com/office/drawing/2014/main" id="{4B3CBA41-4A49-F489-4CE2-D08038D16F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1" y="598071"/>
            <a:ext cx="3531448" cy="529717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8A03EA6-26A2-84FF-96ED-8173FBFCAD0F}"/>
              </a:ext>
            </a:extLst>
          </p:cNvPr>
          <p:cNvSpPr txBox="1"/>
          <p:nvPr/>
        </p:nvSpPr>
        <p:spPr>
          <a:xfrm>
            <a:off x="-31422" y="6642556"/>
            <a:ext cx="6127422" cy="215444"/>
          </a:xfrm>
          <a:prstGeom prst="rect">
            <a:avLst/>
          </a:prstGeom>
          <a:noFill/>
        </p:spPr>
        <p:txBody>
          <a:bodyPr wrap="square">
            <a:spAutoFit/>
          </a:bodyPr>
          <a:lstStyle/>
          <a:p>
            <a:r>
              <a:rPr lang="en-US" sz="800"/>
              <a:t>https://www.statista.com/chart/32723/selected-economical-indicators-of-american-delta-southwest-and-united/</a:t>
            </a:r>
          </a:p>
        </p:txBody>
      </p:sp>
    </p:spTree>
    <p:extLst>
      <p:ext uri="{BB962C8B-B14F-4D97-AF65-F5344CB8AC3E}">
        <p14:creationId xmlns:p14="http://schemas.microsoft.com/office/powerpoint/2010/main" val="837402205"/>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noFill/>
        </p:spPr>
        <p:txBody>
          <a:bodyPr>
            <a:noAutofit/>
          </a:bodyPr>
          <a:lstStyle/>
          <a:p>
            <a:r>
              <a:rPr lang="en-US"/>
              <a:t>Data Set</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938463" y="1700714"/>
            <a:ext cx="9513832" cy="4179890"/>
          </a:xfrm>
          <a:solidFill>
            <a:schemeClr val="bg1"/>
          </a:solidFill>
        </p:spPr>
        <p:txBody>
          <a:bodyPr vert="horz" lIns="91440" tIns="45720" rIns="91440" bIns="45720" rtlCol="0" anchor="t">
            <a:normAutofit fontScale="92500" lnSpcReduction="10000"/>
          </a:bodyPr>
          <a:lstStyle/>
          <a:p>
            <a:r>
              <a:rPr lang="en-US"/>
              <a:t>We utilized four datasets for our project:</a:t>
            </a:r>
            <a:br>
              <a:rPr lang="en-US"/>
            </a:br>
            <a:r>
              <a:rPr lang="en-US" b="1" err="1"/>
              <a:t>fuel_rates</a:t>
            </a:r>
            <a:r>
              <a:rPr lang="en-US" b="1"/>
              <a:t> Dataset</a:t>
            </a:r>
            <a:br>
              <a:rPr lang="en-US"/>
            </a:br>
            <a:r>
              <a:rPr lang="en-US"/>
              <a:t>This  contains information about fuel usage and rates associated with airline operations. The focus is on fuel-related metrics over different airlines and time periods.</a:t>
            </a:r>
          </a:p>
          <a:p>
            <a:r>
              <a:rPr lang="en-US" b="1" err="1"/>
              <a:t>Admin_mail</a:t>
            </a:r>
            <a:r>
              <a:rPr lang="en-US" b="1"/>
              <a:t> Dataset </a:t>
            </a:r>
            <a:br>
              <a:rPr lang="en-US"/>
            </a:br>
            <a:r>
              <a:rPr lang="en-US"/>
              <a:t>This includes administrative costs and mail-handling data for airlines during specified seasons. </a:t>
            </a:r>
          </a:p>
          <a:p>
            <a:br>
              <a:rPr lang="en-US"/>
            </a:br>
            <a:r>
              <a:rPr lang="en-US" b="1" err="1"/>
              <a:t>Merged_data</a:t>
            </a:r>
            <a:r>
              <a:rPr lang="en-US" b="1"/>
              <a:t> Dataset </a:t>
            </a:r>
            <a:br>
              <a:rPr lang="en-US"/>
            </a:br>
            <a:r>
              <a:rPr lang="en-US"/>
              <a:t>This is a comprehensive dataset that includes operational, financial, and geographic information about airlines. It offers a wide overview of airline performance measures. </a:t>
            </a:r>
          </a:p>
          <a:p>
            <a:br>
              <a:rPr lang="en-US"/>
            </a:br>
            <a:r>
              <a:rPr lang="en-US" b="1"/>
              <a:t>Cleaned Dataset </a:t>
            </a:r>
            <a:br>
              <a:rPr lang="en-US"/>
            </a:br>
            <a:r>
              <a:rPr lang="en-US"/>
              <a:t>This focuses on route-specific details including prices, passengers, and distances between city pairs. It gives information on airline competitiveness at the route level.</a:t>
            </a:r>
          </a:p>
          <a:p>
            <a:endParaRPr lang="en-US"/>
          </a:p>
          <a:p>
            <a:endParaRPr lang="en-US"/>
          </a:p>
        </p:txBody>
      </p:sp>
    </p:spTree>
    <p:extLst>
      <p:ext uri="{BB962C8B-B14F-4D97-AF65-F5344CB8AC3E}">
        <p14:creationId xmlns:p14="http://schemas.microsoft.com/office/powerpoint/2010/main" val="4259977132"/>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CE71D-D293-182B-7DA4-396E83827982}"/>
              </a:ext>
            </a:extLst>
          </p:cNvPr>
          <p:cNvSpPr>
            <a:spLocks noGrp="1"/>
          </p:cNvSpPr>
          <p:nvPr>
            <p:ph type="title"/>
          </p:nvPr>
        </p:nvSpPr>
        <p:spPr>
          <a:xfrm>
            <a:off x="1143000" y="533401"/>
            <a:ext cx="9906000" cy="1051288"/>
          </a:xfrm>
        </p:spPr>
        <p:txBody>
          <a:bodyPr/>
          <a:lstStyle/>
          <a:p>
            <a:r>
              <a:rPr lang="en-US"/>
              <a:t>Exploratory Data Analysis</a:t>
            </a:r>
          </a:p>
        </p:txBody>
      </p:sp>
      <p:pic>
        <p:nvPicPr>
          <p:cNvPr id="6" name="Content Placeholder 5" descr="A graph of a passenger market share&#10;&#10;Description automatically generated">
            <a:extLst>
              <a:ext uri="{FF2B5EF4-FFF2-40B4-BE49-F238E27FC236}">
                <a16:creationId xmlns:a16="http://schemas.microsoft.com/office/drawing/2014/main" id="{F6345B84-56AA-288C-B67C-219ECF41D309}"/>
              </a:ext>
            </a:extLst>
          </p:cNvPr>
          <p:cNvPicPr>
            <a:picLocks noGrp="1" noChangeAspect="1"/>
          </p:cNvPicPr>
          <p:nvPr>
            <p:ph sz="half" idx="14"/>
          </p:nvPr>
        </p:nvPicPr>
        <p:blipFill rotWithShape="1">
          <a:blip r:embed="rId2">
            <a:extLst>
              <a:ext uri="{28A0092B-C50C-407E-A947-70E740481C1C}">
                <a14:useLocalDpi xmlns:a14="http://schemas.microsoft.com/office/drawing/2010/main" val="0"/>
              </a:ext>
            </a:extLst>
          </a:blip>
          <a:srcRect l="2141"/>
          <a:stretch/>
        </p:blipFill>
        <p:spPr>
          <a:xfrm>
            <a:off x="0" y="2105085"/>
            <a:ext cx="5416337" cy="3657600"/>
          </a:xfrm>
        </p:spPr>
      </p:pic>
      <p:pic>
        <p:nvPicPr>
          <p:cNvPr id="9" name="Content Placeholder 8" descr="A graph of a number of cities&#10;&#10;Description automatically generated">
            <a:extLst>
              <a:ext uri="{FF2B5EF4-FFF2-40B4-BE49-F238E27FC236}">
                <a16:creationId xmlns:a16="http://schemas.microsoft.com/office/drawing/2014/main" id="{2A691878-B09D-A6A0-4CA9-95DE2FC474F9}"/>
              </a:ext>
            </a:extLst>
          </p:cNvPr>
          <p:cNvPicPr>
            <a:picLocks noGrp="1" noChangeAspect="1"/>
          </p:cNvPicPr>
          <p:nvPr>
            <p:ph sz="half" idx="13"/>
          </p:nvPr>
        </p:nvPicPr>
        <p:blipFill rotWithShape="1">
          <a:blip r:embed="rId3">
            <a:extLst>
              <a:ext uri="{28A0092B-C50C-407E-A947-70E740481C1C}">
                <a14:useLocalDpi xmlns:a14="http://schemas.microsoft.com/office/drawing/2010/main" val="0"/>
              </a:ext>
            </a:extLst>
          </a:blip>
          <a:srcRect l="7046"/>
          <a:stretch/>
        </p:blipFill>
        <p:spPr>
          <a:xfrm>
            <a:off x="5537703" y="2287965"/>
            <a:ext cx="6654297" cy="3291840"/>
          </a:xfrm>
        </p:spPr>
      </p:pic>
    </p:spTree>
    <p:extLst>
      <p:ext uri="{BB962C8B-B14F-4D97-AF65-F5344CB8AC3E}">
        <p14:creationId xmlns:p14="http://schemas.microsoft.com/office/powerpoint/2010/main" val="1343697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3DB36-DC5A-7755-0927-C7CFC557D9CA}"/>
              </a:ext>
            </a:extLst>
          </p:cNvPr>
          <p:cNvSpPr>
            <a:spLocks noGrp="1"/>
          </p:cNvSpPr>
          <p:nvPr>
            <p:ph type="title"/>
          </p:nvPr>
        </p:nvSpPr>
        <p:spPr/>
        <p:txBody>
          <a:bodyPr/>
          <a:lstStyle/>
          <a:p>
            <a:r>
              <a:rPr lang="en-US"/>
              <a:t>Exploratory Data Analysis</a:t>
            </a:r>
          </a:p>
        </p:txBody>
      </p:sp>
      <p:pic>
        <p:nvPicPr>
          <p:cNvPr id="4" name="Content Placeholder 3" descr="A graph with blue squares&#10;&#10;Description automatically generated with medium confidence">
            <a:extLst>
              <a:ext uri="{FF2B5EF4-FFF2-40B4-BE49-F238E27FC236}">
                <a16:creationId xmlns:a16="http://schemas.microsoft.com/office/drawing/2014/main" id="{C07D94E0-15E6-B119-4A2B-64D7A94790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076" y="2009775"/>
            <a:ext cx="9721847" cy="4024313"/>
          </a:xfrm>
          <a:prstGeom prst="rect">
            <a:avLst/>
          </a:prstGeom>
        </p:spPr>
      </p:pic>
    </p:spTree>
    <p:extLst>
      <p:ext uri="{BB962C8B-B14F-4D97-AF65-F5344CB8AC3E}">
        <p14:creationId xmlns:p14="http://schemas.microsoft.com/office/powerpoint/2010/main" val="807037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2786DA3-921C-7066-6801-44774BF07DC4}"/>
              </a:ext>
            </a:extLst>
          </p:cNvPr>
          <p:cNvPicPr>
            <a:picLocks noChangeAspect="1"/>
          </p:cNvPicPr>
          <p:nvPr/>
        </p:nvPicPr>
        <p:blipFill>
          <a:blip r:embed="rId3"/>
          <a:stretch>
            <a:fillRect/>
          </a:stretch>
        </p:blipFill>
        <p:spPr>
          <a:xfrm>
            <a:off x="252113" y="1787813"/>
            <a:ext cx="7422714" cy="4169985"/>
          </a:xfrm>
          <a:prstGeom prst="rect">
            <a:avLst/>
          </a:prstGeom>
        </p:spPr>
      </p:pic>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215072" y="528320"/>
            <a:ext cx="5028566" cy="790179"/>
          </a:xfrm>
          <a:noFill/>
        </p:spPr>
        <p:txBody>
          <a:bodyPr>
            <a:noAutofit/>
          </a:bodyPr>
          <a:lstStyle/>
          <a:p>
            <a:r>
              <a:rPr lang="en-US"/>
              <a:t>COVID Impact</a:t>
            </a: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1355908" y="1338072"/>
            <a:ext cx="5028565" cy="468594"/>
          </a:xfrm>
          <a:noFill/>
        </p:spPr>
        <p:txBody>
          <a:bodyPr anchor="t"/>
          <a:lstStyle/>
          <a:p>
            <a:r>
              <a:rPr lang="en-US"/>
              <a:t>Across  the Airline Industry</a:t>
            </a:r>
          </a:p>
        </p:txBody>
      </p:sp>
      <p:pic>
        <p:nvPicPr>
          <p:cNvPr id="43" name="Picture Placeholder 42" descr="A plane flying over a city">
            <a:extLst>
              <a:ext uri="{FF2B5EF4-FFF2-40B4-BE49-F238E27FC236}">
                <a16:creationId xmlns:a16="http://schemas.microsoft.com/office/drawing/2014/main" id="{9100BC91-12A3-DE75-3F38-9C17D39DC5E7}"/>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39" r="39"/>
          <a:stretch/>
        </p:blipFill>
        <p:spPr/>
      </p:pic>
      <p:sp>
        <p:nvSpPr>
          <p:cNvPr id="5" name="TextBox 4">
            <a:extLst>
              <a:ext uri="{FF2B5EF4-FFF2-40B4-BE49-F238E27FC236}">
                <a16:creationId xmlns:a16="http://schemas.microsoft.com/office/drawing/2014/main" id="{912FB453-CCE7-9B24-0ADF-9898ADB08EE4}"/>
              </a:ext>
            </a:extLst>
          </p:cNvPr>
          <p:cNvSpPr txBox="1"/>
          <p:nvPr/>
        </p:nvSpPr>
        <p:spPr>
          <a:xfrm>
            <a:off x="116215" y="6642556"/>
            <a:ext cx="6127422" cy="215444"/>
          </a:xfrm>
          <a:prstGeom prst="rect">
            <a:avLst/>
          </a:prstGeom>
          <a:noFill/>
        </p:spPr>
        <p:txBody>
          <a:bodyPr wrap="square">
            <a:spAutoFit/>
          </a:bodyPr>
          <a:lstStyle/>
          <a:p>
            <a:r>
              <a:rPr lang="en-US" sz="800"/>
              <a:t>https://pmc.ncbi.nlm.nih.gov/articles/PMC9640395/</a:t>
            </a:r>
          </a:p>
        </p:txBody>
      </p:sp>
      <p:sp>
        <p:nvSpPr>
          <p:cNvPr id="15" name="TextBox 14">
            <a:extLst>
              <a:ext uri="{FF2B5EF4-FFF2-40B4-BE49-F238E27FC236}">
                <a16:creationId xmlns:a16="http://schemas.microsoft.com/office/drawing/2014/main" id="{998FA3CC-CB52-402D-5E19-47ADBBA7636F}"/>
              </a:ext>
            </a:extLst>
          </p:cNvPr>
          <p:cNvSpPr txBox="1"/>
          <p:nvPr/>
        </p:nvSpPr>
        <p:spPr>
          <a:xfrm>
            <a:off x="1989836" y="5957798"/>
            <a:ext cx="6127422" cy="215444"/>
          </a:xfrm>
          <a:prstGeom prst="rect">
            <a:avLst/>
          </a:prstGeom>
          <a:noFill/>
        </p:spPr>
        <p:txBody>
          <a:bodyPr wrap="square">
            <a:spAutoFit/>
          </a:bodyPr>
          <a:lstStyle/>
          <a:p>
            <a:r>
              <a:rPr lang="en-US" sz="800"/>
              <a:t>AA – American; AS – Alaska; B6 – JetBlue; DL - Delta; F9 – Frontier; G4 - Allegiant; NK – Spirit; SY – Sun Country; UA – United; WN - Southwest</a:t>
            </a:r>
          </a:p>
        </p:txBody>
      </p:sp>
    </p:spTree>
    <p:extLst>
      <p:ext uri="{BB962C8B-B14F-4D97-AF65-F5344CB8AC3E}">
        <p14:creationId xmlns:p14="http://schemas.microsoft.com/office/powerpoint/2010/main" val="4242039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BFB4-E715-548F-A2F4-EEAB806CA69F}"/>
              </a:ext>
            </a:extLst>
          </p:cNvPr>
          <p:cNvSpPr>
            <a:spLocks noGrp="1"/>
          </p:cNvSpPr>
          <p:nvPr>
            <p:ph type="title"/>
          </p:nvPr>
        </p:nvSpPr>
        <p:spPr/>
        <p:txBody>
          <a:bodyPr/>
          <a:lstStyle/>
          <a:p>
            <a:r>
              <a:rPr lang="en-US"/>
              <a:t>Fare and passengers analysis</a:t>
            </a:r>
          </a:p>
        </p:txBody>
      </p:sp>
      <p:sp>
        <p:nvSpPr>
          <p:cNvPr id="3" name="Content Placeholder 2">
            <a:extLst>
              <a:ext uri="{FF2B5EF4-FFF2-40B4-BE49-F238E27FC236}">
                <a16:creationId xmlns:a16="http://schemas.microsoft.com/office/drawing/2014/main" id="{BE55A650-4056-D77D-AA67-F835C884ED86}"/>
              </a:ext>
            </a:extLst>
          </p:cNvPr>
          <p:cNvSpPr>
            <a:spLocks noGrp="1"/>
          </p:cNvSpPr>
          <p:nvPr>
            <p:ph idx="1"/>
          </p:nvPr>
        </p:nvSpPr>
        <p:spPr/>
        <p:txBody>
          <a:bodyPr vert="horz" lIns="91440" tIns="45720" rIns="91440" bIns="45720" rtlCol="0" anchor="t">
            <a:normAutofit/>
          </a:bodyPr>
          <a:lstStyle/>
          <a:p>
            <a:pPr marL="0" indent="0">
              <a:buNone/>
            </a:pPr>
            <a:r>
              <a:rPr lang="en-US" sz="1700" b="1" dirty="0"/>
              <a:t>Passenger Impact</a:t>
            </a:r>
            <a:r>
              <a:rPr lang="en-US" sz="1700" dirty="0"/>
              <a:t>: Both large and low-cost carriers show a minimal negative correlation between the number of passengers and market share, highlighting limited practical influence.</a:t>
            </a:r>
            <a:endParaRPr lang="en-US" dirty="0"/>
          </a:p>
          <a:p>
            <a:pPr marL="0" indent="0">
              <a:buNone/>
            </a:pPr>
            <a:endParaRPr lang="en-US" sz="1700" b="1"/>
          </a:p>
          <a:p>
            <a:pPr marL="0" indent="0">
              <a:buNone/>
            </a:pPr>
            <a:r>
              <a:rPr lang="en-US" sz="1700" b="1" dirty="0"/>
              <a:t>Fare Sensitivity</a:t>
            </a:r>
            <a:r>
              <a:rPr lang="en-US" sz="1700" dirty="0"/>
              <a:t>: Higher fares significantly reduce market share, with low-cost carriers being more negatively impacted compared to large carriers.</a:t>
            </a:r>
            <a:endParaRPr lang="en-US" dirty="0"/>
          </a:p>
          <a:p>
            <a:pPr marL="0" indent="0">
              <a:buNone/>
            </a:pPr>
            <a:endParaRPr lang="en-US" sz="1700" b="1"/>
          </a:p>
          <a:p>
            <a:pPr marL="0" indent="0">
              <a:buNone/>
            </a:pPr>
            <a:r>
              <a:rPr lang="en-US" sz="1700" b="1" dirty="0"/>
              <a:t>Market Overlap</a:t>
            </a:r>
            <a:r>
              <a:rPr lang="en-US" sz="1700" dirty="0"/>
              <a:t>: A moderate positive correlation (r = 0.528) exists between large and low-cost carriers' market shares, indicating potential competition in overlapping markets.</a:t>
            </a:r>
            <a:endParaRPr lang="en-US" dirty="0"/>
          </a:p>
          <a:p>
            <a:pPr marL="0" indent="0">
              <a:buNone/>
            </a:pPr>
            <a:endParaRPr lang="en-US" sz="1700" b="1"/>
          </a:p>
          <a:p>
            <a:pPr>
              <a:buNone/>
            </a:pPr>
            <a:r>
              <a:rPr lang="en-US" sz="1600" b="1" dirty="0"/>
              <a:t>Practical Implications: </a:t>
            </a:r>
            <a:r>
              <a:rPr lang="en-US" sz="1700" dirty="0">
                <a:ea typeface="+mn-lt"/>
                <a:cs typeface="+mn-lt"/>
              </a:rPr>
              <a:t>Price optimization is essential, especially for low-cost carriers, to maintain market share. Passenger volume shows minimal practical impact on market share, suggesting a focus on other factors like service quality or network expansion.</a:t>
            </a:r>
            <a:endParaRPr lang="en-US">
              <a:ea typeface="+mn-lt"/>
              <a:cs typeface="+mn-lt"/>
            </a:endParaRPr>
          </a:p>
          <a:p>
            <a:pPr marL="0" indent="0">
              <a:buNone/>
            </a:pPr>
            <a:endParaRPr lang="en-US" sz="1700" dirty="0"/>
          </a:p>
          <a:p>
            <a:pPr marL="0" indent="0">
              <a:buNone/>
            </a:pPr>
            <a:endParaRPr lang="en-US"/>
          </a:p>
        </p:txBody>
      </p:sp>
    </p:spTree>
    <p:extLst>
      <p:ext uri="{BB962C8B-B14F-4D97-AF65-F5344CB8AC3E}">
        <p14:creationId xmlns:p14="http://schemas.microsoft.com/office/powerpoint/2010/main" val="1457929512"/>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2.xml><?xml version="1.0" encoding="utf-8"?>
<ds:datastoreItem xmlns:ds="http://schemas.openxmlformats.org/officeDocument/2006/customXml" ds:itemID="{1C180A77-4928-484F-9529-F716C85D6A6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C20BE78-9FDF-401B-B412-3AA10EC5BEA3}">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Angle lines design</Template>
  <Application>Microsoft Office PowerPoint</Application>
  <PresentationFormat>Widescreen</PresentationFormat>
  <Slides>15</Slides>
  <Notes>12</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AngleLinesVTI</vt:lpstr>
      <vt:lpstr>American Airlines Route Optimization</vt:lpstr>
      <vt:lpstr>AGENDA</vt:lpstr>
      <vt:lpstr>Introduction</vt:lpstr>
      <vt:lpstr>Project Scope</vt:lpstr>
      <vt:lpstr>Data Set</vt:lpstr>
      <vt:lpstr>Exploratory Data Analysis</vt:lpstr>
      <vt:lpstr>Exploratory Data Analysis</vt:lpstr>
      <vt:lpstr>COVID Impact</vt:lpstr>
      <vt:lpstr>Fare and passengers analysis</vt:lpstr>
      <vt:lpstr>Beyond the Sunbelt</vt:lpstr>
      <vt:lpstr>Route Optimization</vt:lpstr>
      <vt:lpstr>Findings</vt:lpstr>
      <vt:lpstr>Challenges</vt:lpstr>
      <vt:lpstr>TAKEAWAYS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Koenig</dc:creator>
  <cp:revision>12</cp:revision>
  <dcterms:created xsi:type="dcterms:W3CDTF">2024-10-22T00:22:49Z</dcterms:created>
  <dcterms:modified xsi:type="dcterms:W3CDTF">2024-11-22T22:01:51Z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